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02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6302-4873-4D5E-B48D-B8E2B799B751}" type="datetimeFigureOut">
              <a:rPr lang="es-ES" smtClean="0"/>
              <a:pPr/>
              <a:t>21/10/2011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ADC2-729C-4F3D-9A4D-C58790F1E1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El Aprendizaje Basado en Problemas (ABP)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704856" cy="4392488"/>
          </a:xfrm>
        </p:spPr>
        <p:txBody>
          <a:bodyPr>
            <a:noAutofit/>
          </a:bodyPr>
          <a:lstStyle/>
          <a:p>
            <a:pPr algn="l"/>
            <a:r>
              <a:rPr lang="es-ES" dirty="0" smtClean="0">
                <a:solidFill>
                  <a:srgbClr val="FF0000"/>
                </a:solidFill>
              </a:rPr>
              <a:t>Otros métodos de Enseñanza y </a:t>
            </a:r>
            <a:r>
              <a:rPr lang="es-ES" dirty="0" smtClean="0">
                <a:solidFill>
                  <a:srgbClr val="FF0000"/>
                </a:solidFill>
              </a:rPr>
              <a:t>Aprendizaje.</a:t>
            </a:r>
            <a:endParaRPr lang="es-ES" dirty="0" smtClean="0">
              <a:solidFill>
                <a:srgbClr val="FF0000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Estudiantes: ejercicios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Profesionales: problemas</a:t>
            </a:r>
          </a:p>
          <a:p>
            <a:pPr algn="l"/>
            <a:endParaRPr lang="es-ES" dirty="0"/>
          </a:p>
          <a:p>
            <a:pPr algn="l"/>
            <a:r>
              <a:rPr lang="es-ES" dirty="0" smtClean="0">
                <a:solidFill>
                  <a:srgbClr val="FF0000"/>
                </a:solidFill>
              </a:rPr>
              <a:t>ABP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Estudiantes: problemas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Profesionales: problema</a:t>
            </a:r>
            <a:r>
              <a:rPr lang="es-ES" dirty="0" smtClean="0"/>
              <a:t>s</a:t>
            </a:r>
            <a:endParaRPr lang="es-ES" dirty="0"/>
          </a:p>
          <a:p>
            <a:pPr algn="l"/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63467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Características fundamentales del ABP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700808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s-ES" sz="2400" dirty="0" smtClean="0"/>
              <a:t>El aprendizaje está centrado en el alumno</a:t>
            </a:r>
          </a:p>
          <a:p>
            <a:r>
              <a:rPr lang="es-ES" sz="2400" dirty="0" smtClean="0"/>
              <a:t>Permite naturalmente las acciones correctivas</a:t>
            </a:r>
          </a:p>
          <a:p>
            <a:r>
              <a:rPr lang="es-ES" sz="2400" dirty="0" smtClean="0"/>
              <a:t>Permite una evaluación más clara de los comportamientos.</a:t>
            </a:r>
          </a:p>
          <a:p>
            <a:r>
              <a:rPr lang="es-ES" sz="2400" dirty="0" smtClean="0"/>
              <a:t>El Ap. se produce en grupos pequeños de estudiantes</a:t>
            </a:r>
          </a:p>
          <a:p>
            <a:r>
              <a:rPr lang="es-ES" sz="2400" dirty="0" smtClean="0"/>
              <a:t>Los profesores son facilitadores o guías</a:t>
            </a:r>
          </a:p>
          <a:p>
            <a:r>
              <a:rPr lang="es-ES" sz="2400" dirty="0" smtClean="0"/>
              <a:t>Los problemas forman el foco de la organización</a:t>
            </a:r>
          </a:p>
          <a:p>
            <a:r>
              <a:rPr lang="es-ES" sz="2400" dirty="0" smtClean="0"/>
              <a:t>Los problemas son estímulos de aprendizaje</a:t>
            </a:r>
          </a:p>
          <a:p>
            <a:r>
              <a:rPr lang="es-ES" sz="2400" dirty="0" smtClean="0"/>
              <a:t>Los problemas son un vehículo para el desarrollo de habilidades de resolución de problemas profesionales</a:t>
            </a:r>
          </a:p>
          <a:p>
            <a:r>
              <a:rPr lang="es-ES" sz="2400" dirty="0" smtClean="0"/>
              <a:t>La nueva información se logra a través de investigaciones guiadas.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Características del ABP en relación con los procesos cognitivos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Se trabaja en pequeños grupos</a:t>
            </a:r>
          </a:p>
          <a:p>
            <a:r>
              <a:rPr lang="es-ES" dirty="0" smtClean="0"/>
              <a:t>Se formulan preguntas y cuestiones de un modo apropiado.</a:t>
            </a:r>
          </a:p>
          <a:p>
            <a:r>
              <a:rPr lang="es-ES" dirty="0" smtClean="0"/>
              <a:t>Se extrae información de fuentes variadas</a:t>
            </a:r>
          </a:p>
          <a:p>
            <a:r>
              <a:rPr lang="es-ES" dirty="0" smtClean="0"/>
              <a:t>Se toman decisiones en el diseño de procedimientos</a:t>
            </a:r>
          </a:p>
          <a:p>
            <a:r>
              <a:rPr lang="es-ES" dirty="0" smtClean="0"/>
              <a:t>Se resuelven conflictos intermedios</a:t>
            </a:r>
          </a:p>
          <a:p>
            <a:r>
              <a:rPr lang="es-ES" dirty="0" smtClean="0"/>
              <a:t>Se realizan análisis crítico de resultados</a:t>
            </a:r>
          </a:p>
          <a:p>
            <a:r>
              <a:rPr lang="es-ES" dirty="0" smtClean="0"/>
              <a:t>Se llega a resultados</a:t>
            </a:r>
          </a:p>
          <a:p>
            <a:r>
              <a:rPr lang="es-ES" dirty="0" smtClean="0"/>
              <a:t>Se comunican resultados  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El problema del tiempo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r>
              <a:rPr lang="es-ES" dirty="0" smtClean="0"/>
              <a:t>Lo compensa la profundidad que se logra en los análisis.</a:t>
            </a:r>
          </a:p>
          <a:p>
            <a:r>
              <a:rPr lang="es-ES" dirty="0" smtClean="0"/>
              <a:t>El estudiante se entrena en el trabajo independiente (al menos del docente)</a:t>
            </a:r>
          </a:p>
          <a:p>
            <a:r>
              <a:rPr lang="es-ES" dirty="0" smtClean="0"/>
              <a:t>Dinámica de trabajo colaborativo</a:t>
            </a:r>
          </a:p>
          <a:p>
            <a:r>
              <a:rPr lang="es-ES" dirty="0" smtClean="0"/>
              <a:t>Mejora en las motivaciones</a:t>
            </a:r>
          </a:p>
          <a:p>
            <a:r>
              <a:rPr lang="es-ES" dirty="0" smtClean="0"/>
              <a:t>Mejora las relaciones socio afectivas</a:t>
            </a:r>
          </a:p>
          <a:p>
            <a:r>
              <a:rPr lang="es-ES" dirty="0" smtClean="0"/>
              <a:t>Aproxima su vida académica como estudiante, a la profesional futura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Los docentes en el ABP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Dominar el contenido de la signatura</a:t>
            </a:r>
          </a:p>
          <a:p>
            <a:r>
              <a:rPr lang="es-ES" dirty="0" smtClean="0"/>
              <a:t>Conocer profundamente la técnica del ABP en relación a su capacidad para desarrollar el </a:t>
            </a:r>
            <a:r>
              <a:rPr lang="es-ES" dirty="0" smtClean="0"/>
              <a:t>pensamiento </a:t>
            </a:r>
            <a:r>
              <a:rPr lang="es-ES" dirty="0" smtClean="0"/>
              <a:t>crítico</a:t>
            </a:r>
          </a:p>
          <a:p>
            <a:r>
              <a:rPr lang="es-ES" dirty="0" smtClean="0"/>
              <a:t>Poseer habilidades para orientar el trabajo grupal</a:t>
            </a:r>
          </a:p>
          <a:p>
            <a:r>
              <a:rPr lang="es-ES" dirty="0" smtClean="0"/>
              <a:t>Disponer de tiempo para atender consultas</a:t>
            </a:r>
          </a:p>
          <a:p>
            <a:r>
              <a:rPr lang="es-ES" sz="4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Estar capacitado para evaluar el proceso</a:t>
            </a:r>
          </a:p>
          <a:p>
            <a:r>
              <a:rPr lang="es-ES" dirty="0" smtClean="0"/>
              <a:t>No perder de vista la ubicación de la asignatura en el Plan de Estudios.</a:t>
            </a:r>
          </a:p>
          <a:p>
            <a:r>
              <a:rPr lang="es-ES" dirty="0" smtClean="0"/>
              <a:t>Considerar al alumno como el principal responsable de su propio aprendizaje.</a:t>
            </a:r>
          </a:p>
          <a:p>
            <a:r>
              <a:rPr lang="es-ES" dirty="0" smtClean="0"/>
              <a:t>Considerar al grupo como espacio de integración, …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es-ES" dirty="0" smtClean="0"/>
              <a:t>Evaluación: la Rúbrica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5478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4560"/>
                <a:gridCol w="1224136"/>
                <a:gridCol w="1224136"/>
                <a:gridCol w="1296144"/>
                <a:gridCol w="1296144"/>
                <a:gridCol w="1234480"/>
              </a:tblGrid>
              <a:tr h="91302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Excelente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Muy bueno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Bueno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Regular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Malo</a:t>
                      </a:r>
                      <a:endParaRPr lang="es-ES" dirty="0"/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es-ES" dirty="0" smtClean="0"/>
                        <a:t>Representaciones gráficas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es-ES" dirty="0" smtClean="0"/>
                        <a:t>Uso de ecuaciones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es-ES" dirty="0" smtClean="0"/>
                        <a:t>Manejo algebraico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es-ES" dirty="0" smtClean="0"/>
                        <a:t>Interpretación del resultado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611560" y="1196752"/>
            <a:ext cx="1872208" cy="7920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321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 Aprendizaje Basado en Problemas (ABP)</vt:lpstr>
      <vt:lpstr>Características fundamentales del ABP</vt:lpstr>
      <vt:lpstr>Características del ABP en relación con los procesos cognitivos </vt:lpstr>
      <vt:lpstr>El problema del tiempo </vt:lpstr>
      <vt:lpstr>Los docentes en el ABP</vt:lpstr>
      <vt:lpstr>Evaluación: la Rúbrica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Aprendizaje Basado en Problemas (ABP)</dc:title>
  <dc:creator>Vicente</dc:creator>
  <cp:lastModifiedBy>Vicente</cp:lastModifiedBy>
  <cp:revision>6</cp:revision>
  <dcterms:created xsi:type="dcterms:W3CDTF">2011-10-21T04:20:28Z</dcterms:created>
  <dcterms:modified xsi:type="dcterms:W3CDTF">2011-10-21T05:07:38Z</dcterms:modified>
</cp:coreProperties>
</file>