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6" r:id="rId2"/>
    <p:sldId id="256" r:id="rId3"/>
    <p:sldId id="257"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7" r:id="rId20"/>
    <p:sldId id="278" r:id="rId2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13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0FB33838-C5BF-4F20-B83F-65B717609961}" type="datetimeFigureOut">
              <a:rPr lang="es-ES" smtClean="0"/>
              <a:pPr/>
              <a:t>20/10/2010</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5F93E21C-4051-4FA3-A62E-76A4DB517617}"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FB33838-C5BF-4F20-B83F-65B717609961}" type="datetimeFigureOut">
              <a:rPr lang="es-ES" smtClean="0"/>
              <a:pPr/>
              <a:t>20/10/2010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F93E21C-4051-4FA3-A62E-76A4DB517617}"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FB33838-C5BF-4F20-B83F-65B717609961}" type="datetimeFigureOut">
              <a:rPr lang="es-ES" smtClean="0"/>
              <a:pPr/>
              <a:t>20/10/2010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F93E21C-4051-4FA3-A62E-76A4DB517617}"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FB33838-C5BF-4F20-B83F-65B717609961}" type="datetimeFigureOut">
              <a:rPr lang="es-ES" smtClean="0"/>
              <a:pPr/>
              <a:t>20/10/2010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F93E21C-4051-4FA3-A62E-76A4DB517617}"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0FB33838-C5BF-4F20-B83F-65B717609961}" type="datetimeFigureOut">
              <a:rPr lang="es-ES" smtClean="0"/>
              <a:pPr/>
              <a:t>20/10/2010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F93E21C-4051-4FA3-A62E-76A4DB517617}"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0FB33838-C5BF-4F20-B83F-65B717609961}" type="datetimeFigureOut">
              <a:rPr lang="es-ES" smtClean="0"/>
              <a:pPr/>
              <a:t>20/10/2010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F93E21C-4051-4FA3-A62E-76A4DB517617}"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0FB33838-C5BF-4F20-B83F-65B717609961}" type="datetimeFigureOut">
              <a:rPr lang="es-ES" smtClean="0"/>
              <a:pPr/>
              <a:t>20/10/2010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F93E21C-4051-4FA3-A62E-76A4DB517617}"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0FB33838-C5BF-4F20-B83F-65B717609961}" type="datetimeFigureOut">
              <a:rPr lang="es-ES" smtClean="0"/>
              <a:pPr/>
              <a:t>20/10/2010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F93E21C-4051-4FA3-A62E-76A4DB517617}"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B33838-C5BF-4F20-B83F-65B717609961}" type="datetimeFigureOut">
              <a:rPr lang="es-ES" smtClean="0"/>
              <a:pPr/>
              <a:t>20/10/2010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F93E21C-4051-4FA3-A62E-76A4DB517617}"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0FB33838-C5BF-4F20-B83F-65B717609961}" type="datetimeFigureOut">
              <a:rPr lang="es-ES" smtClean="0"/>
              <a:pPr/>
              <a:t>20/10/2010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F93E21C-4051-4FA3-A62E-76A4DB517617}"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0FB33838-C5BF-4F20-B83F-65B717609961}" type="datetimeFigureOut">
              <a:rPr lang="es-ES" smtClean="0"/>
              <a:pPr/>
              <a:t>20/10/2010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5F93E21C-4051-4FA3-A62E-76A4DB517617}" type="slidenum">
              <a:rPr lang="es-ES" smtClean="0"/>
              <a:pPr/>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FB33838-C5BF-4F20-B83F-65B717609961}" type="datetimeFigureOut">
              <a:rPr lang="es-ES" smtClean="0"/>
              <a:pPr/>
              <a:t>20/10/2010</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F93E21C-4051-4FA3-A62E-76A4DB517617}" type="slidenum">
              <a:rPr lang="es-ES" smtClean="0"/>
              <a:pPr/>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49424" y="836712"/>
            <a:ext cx="4686672" cy="4217640"/>
          </a:xfrm>
        </p:spPr>
        <p:txBody>
          <a:bodyPr>
            <a:normAutofit/>
          </a:bodyPr>
          <a:lstStyle/>
          <a:p>
            <a:pPr algn="ctr"/>
            <a:r>
              <a:rPr lang="es-ES" sz="8800" dirty="0" smtClean="0">
                <a:solidFill>
                  <a:srgbClr val="FF0000"/>
                </a:solidFill>
              </a:rPr>
              <a:t>¿Qué hacer ahora?</a:t>
            </a:r>
            <a:endParaRPr lang="es-ES" sz="8800" dirty="0">
              <a:solidFill>
                <a:srgbClr val="FF0000"/>
              </a:solidFill>
            </a:endParaRPr>
          </a:p>
        </p:txBody>
      </p:sp>
      <p:pic>
        <p:nvPicPr>
          <p:cNvPr id="39938" name="Picture 2" descr="C:\Program Files (x86)\Microsoft Office\MEDIA\CAGCAT10\j0299125.wmf"/>
          <p:cNvPicPr>
            <a:picLocks noChangeAspect="1" noChangeArrowheads="1"/>
          </p:cNvPicPr>
          <p:nvPr/>
        </p:nvPicPr>
        <p:blipFill>
          <a:blip r:embed="rId2" cstate="print"/>
          <a:srcRect/>
          <a:stretch>
            <a:fillRect/>
          </a:stretch>
        </p:blipFill>
        <p:spPr bwMode="auto">
          <a:xfrm>
            <a:off x="5534156" y="980728"/>
            <a:ext cx="2854268" cy="468356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919936"/>
          </a:xfrm>
        </p:spPr>
        <p:txBody>
          <a:bodyPr/>
          <a:lstStyle/>
          <a:p>
            <a:pPr lvl="0"/>
            <a:r>
              <a:rPr lang="es-ES_tradnl" sz="3600" b="1" dirty="0" smtClean="0"/>
              <a:t>Trabajar la motivación</a:t>
            </a:r>
            <a:r>
              <a:rPr lang="es-ES_tradnl" sz="3600" dirty="0" smtClean="0"/>
              <a:t>, operando sobre las situaciones problemáticas de manera que respondan a los intereses de los alumnos.</a:t>
            </a:r>
            <a:endParaRPr lang="es-ES" sz="3600" dirty="0" smtClean="0"/>
          </a:p>
          <a:p>
            <a:pPr lvl="0"/>
            <a:r>
              <a:rPr lang="es-ES_tradnl" sz="3600" b="1" dirty="0" smtClean="0"/>
              <a:t>Trabajar la motivación</a:t>
            </a:r>
            <a:r>
              <a:rPr lang="es-ES_tradnl" sz="3600" dirty="0" smtClean="0"/>
              <a:t>, operando sobre las situaciones problemáticas de manera que respondan a cuestiones cotidianas.</a:t>
            </a:r>
            <a:endParaRPr lang="es-ES" sz="3600" dirty="0" smtClean="0"/>
          </a:p>
          <a:p>
            <a:pPr lvl="0"/>
            <a:r>
              <a:rPr lang="es-ES_tradnl" sz="3600" b="1" dirty="0" smtClean="0"/>
              <a:t>Trabajar la motivación, </a:t>
            </a:r>
            <a:r>
              <a:rPr lang="es-ES_tradnl" sz="3600" dirty="0" smtClean="0"/>
              <a:t>planteando la competencia entre grupos.</a:t>
            </a:r>
            <a:endParaRPr lang="es-ES" sz="3600" dirty="0" smtClean="0"/>
          </a:p>
          <a:p>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18864" y="1431424"/>
            <a:ext cx="8229600" cy="3941792"/>
          </a:xfrm>
        </p:spPr>
        <p:txBody>
          <a:bodyPr/>
          <a:lstStyle/>
          <a:p>
            <a:pPr lvl="0"/>
            <a:r>
              <a:rPr lang="es-ES_tradnl" sz="4000" b="1" dirty="0" smtClean="0"/>
              <a:t>Trabajar la participación</a:t>
            </a:r>
            <a:r>
              <a:rPr lang="es-ES_tradnl" sz="4000" dirty="0" smtClean="0"/>
              <a:t>, reforzando de alguna manera la participación de los alumnos, aún cuando las preguntas, desde lo académico, no respondan a planteos interesantes. </a:t>
            </a:r>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46856" y="1416144"/>
            <a:ext cx="8229600" cy="4389120"/>
          </a:xfrm>
        </p:spPr>
        <p:txBody>
          <a:bodyPr>
            <a:normAutofit fontScale="92500"/>
          </a:bodyPr>
          <a:lstStyle/>
          <a:p>
            <a:pPr lvl="0"/>
            <a:r>
              <a:rPr lang="es-ES_tradnl" sz="4000" dirty="0" smtClean="0"/>
              <a:t>Plantear la </a:t>
            </a:r>
            <a:r>
              <a:rPr lang="es-ES_tradnl" sz="4000" b="1" dirty="0" smtClean="0"/>
              <a:t>complejidad creciente </a:t>
            </a:r>
            <a:r>
              <a:rPr lang="es-ES_tradnl" sz="4000" dirty="0" smtClean="0"/>
              <a:t>y en pequeños saltos, en el desarrollo de las situaciones problemáticas.</a:t>
            </a:r>
            <a:endParaRPr lang="es-ES" sz="4000" dirty="0" smtClean="0"/>
          </a:p>
          <a:p>
            <a:pPr lvl="0"/>
            <a:r>
              <a:rPr lang="es-ES_tradnl" sz="4000" dirty="0" smtClean="0"/>
              <a:t>Incorporar como consigna en los enunciados de los problemas (incluyendo las preguntas), </a:t>
            </a:r>
            <a:r>
              <a:rPr lang="es-ES_tradnl" sz="4000" b="1" dirty="0" smtClean="0"/>
              <a:t>la estimación del resultado</a:t>
            </a:r>
            <a:r>
              <a:rPr lang="es-ES_tradnl" sz="4000" dirty="0" smtClean="0"/>
              <a:t>.</a:t>
            </a:r>
            <a:r>
              <a:rPr lang="es-ES_tradnl" sz="4000" b="1" dirty="0" smtClean="0"/>
              <a:t> </a:t>
            </a:r>
            <a:endParaRPr lang="es-ES" sz="4000" dirty="0" smtClean="0"/>
          </a:p>
          <a:p>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616624"/>
          </a:xfrm>
        </p:spPr>
        <p:txBody>
          <a:bodyPr/>
          <a:lstStyle/>
          <a:p>
            <a:pPr lvl="0"/>
            <a:r>
              <a:rPr lang="es-ES_tradnl" sz="3200" dirty="0" smtClean="0"/>
              <a:t>Incorporar en los primeros problemas y de manera decreciente hacia el final del curso,</a:t>
            </a:r>
            <a:r>
              <a:rPr lang="es-ES_tradnl" sz="3200" b="1" dirty="0" smtClean="0"/>
              <a:t> los pasos de experto,</a:t>
            </a:r>
            <a:r>
              <a:rPr lang="es-ES_tradnl" sz="3200" dirty="0" smtClean="0"/>
              <a:t> para lograr el acostumbramiento a realizar ciertos procedimientos al resolver un problema. Los pasos del experto, no implican llevar a cabo la resolución de problemas según el modelo algorítmico de resolución. Por ejemplo. El modelo algorítmico no enfatiza en la elaboración del esquema y en la estimación del resultado.   </a:t>
            </a:r>
            <a:endParaRPr lang="es-ES" sz="3200" dirty="0" smtClean="0"/>
          </a:p>
          <a:p>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340768"/>
            <a:ext cx="8229600" cy="4389120"/>
          </a:xfrm>
        </p:spPr>
        <p:txBody>
          <a:bodyPr>
            <a:normAutofit fontScale="92500"/>
          </a:bodyPr>
          <a:lstStyle/>
          <a:p>
            <a:pPr lvl="0"/>
            <a:r>
              <a:rPr lang="es-ES_tradnl" sz="3200" dirty="0" smtClean="0"/>
              <a:t>Mantener la importancia de los resultados numéricos, e incluso de la presencia de unidades, pero introducir como un aspecto importante de la resolución de problemas, </a:t>
            </a:r>
            <a:r>
              <a:rPr lang="es-ES_tradnl" sz="3200" b="1" dirty="0" smtClean="0"/>
              <a:t>el procedimiento</a:t>
            </a:r>
            <a:r>
              <a:rPr lang="es-ES_tradnl" sz="3200" dirty="0" smtClean="0"/>
              <a:t> que se sigue para resolverlo.</a:t>
            </a:r>
            <a:endParaRPr lang="es-ES" sz="3200" dirty="0" smtClean="0"/>
          </a:p>
          <a:p>
            <a:pPr lvl="0"/>
            <a:r>
              <a:rPr lang="es-ES_tradnl" sz="3200" b="1" dirty="0" smtClean="0"/>
              <a:t>Evaluar a libro abierto, </a:t>
            </a:r>
            <a:r>
              <a:rPr lang="es-ES_tradnl" sz="3200" dirty="0" smtClean="0"/>
              <a:t>para desalentar la memoria y acostumbrar al alumnos a operar como lo hace en clase y como lo hace un investigador en su laboratorio.</a:t>
            </a:r>
            <a:endParaRPr lang="es-ES" sz="3200" dirty="0" smtClean="0"/>
          </a:p>
          <a:p>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46856" y="1416144"/>
            <a:ext cx="8229600" cy="4389120"/>
          </a:xfrm>
        </p:spPr>
        <p:txBody>
          <a:bodyPr>
            <a:normAutofit fontScale="92500"/>
          </a:bodyPr>
          <a:lstStyle/>
          <a:p>
            <a:pPr lvl="0"/>
            <a:r>
              <a:rPr lang="es-ES_tradnl" sz="3600" dirty="0" smtClean="0"/>
              <a:t>A lo largo de todo el curso,</a:t>
            </a:r>
            <a:r>
              <a:rPr lang="es-ES_tradnl" sz="3600" b="1" dirty="0" smtClean="0"/>
              <a:t> abrir algunos problemas.</a:t>
            </a:r>
            <a:r>
              <a:rPr lang="es-ES_tradnl" sz="3600" dirty="0" smtClean="0"/>
              <a:t> No es necesario que sea totalmente abierto, con variables subjetivas y la necesidad de plantearse hipótesis, el agregar datos superfluos, comienza a abrir el problema. Ilustrar la situación planteada con una foto, más que con un esquema, también abre el problema. </a:t>
            </a:r>
            <a:endParaRPr lang="es-ES" sz="3600" dirty="0" smtClean="0"/>
          </a:p>
          <a:p>
            <a:endParaRPr lang="es-E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64704"/>
            <a:ext cx="8229600" cy="5109200"/>
          </a:xfrm>
        </p:spPr>
        <p:txBody>
          <a:bodyPr>
            <a:normAutofit fontScale="92500" lnSpcReduction="10000"/>
          </a:bodyPr>
          <a:lstStyle/>
          <a:p>
            <a:pPr lvl="0"/>
            <a:r>
              <a:rPr lang="es-ES_tradnl" sz="3200" dirty="0" smtClean="0"/>
              <a:t>Introducir el concepto de </a:t>
            </a:r>
            <a:r>
              <a:rPr lang="es-ES_tradnl" sz="3200" b="1" dirty="0" smtClean="0"/>
              <a:t>modelo</a:t>
            </a:r>
            <a:r>
              <a:rPr lang="es-ES_tradnl" sz="3200" dirty="0" smtClean="0"/>
              <a:t>, para que el alumno vea como un problema en el aula, es un recorte a través de un modelo, de la realidad. Más cerrado será el problema cuando más sencillo es el modelo, y cuando intentemos considera alguna variable más del problema real, haremos más complejo al modelo. El alumno podrá resolver numéricamente el modelo sencillo (tal vez sea un ejercicio) y podrá conjeturar sobre modelos más complejos para transformarlo en un problema.</a:t>
            </a:r>
            <a:endParaRPr lang="es-ES" sz="3200" dirty="0" smtClean="0"/>
          </a:p>
          <a:p>
            <a:endParaRPr lang="es-E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836712"/>
            <a:ext cx="8229600" cy="5256584"/>
          </a:xfrm>
        </p:spPr>
        <p:txBody>
          <a:bodyPr>
            <a:normAutofit/>
          </a:bodyPr>
          <a:lstStyle/>
          <a:p>
            <a:pPr lvl="0"/>
            <a:r>
              <a:rPr lang="es-ES_tradnl" sz="3200" dirty="0" smtClean="0"/>
              <a:t>Intentar el planteo de algunos </a:t>
            </a:r>
            <a:r>
              <a:rPr lang="es-ES_tradnl" sz="3200" b="1" dirty="0" smtClean="0"/>
              <a:t>problemas abiertos</a:t>
            </a:r>
            <a:r>
              <a:rPr lang="es-ES_tradnl" sz="3200" dirty="0" smtClean="0"/>
              <a:t> (al menos dos o tres en todo el curso), planteados como una </a:t>
            </a:r>
            <a:r>
              <a:rPr lang="es-ES_tradnl" sz="3200" b="1" dirty="0" smtClean="0"/>
              <a:t>investigación</a:t>
            </a:r>
            <a:r>
              <a:rPr lang="es-ES_tradnl" sz="3200" dirty="0" smtClean="0"/>
              <a:t> orientada por el docente.</a:t>
            </a:r>
            <a:endParaRPr lang="es-ES" sz="3200" dirty="0" smtClean="0"/>
          </a:p>
          <a:p>
            <a:pPr lvl="0"/>
            <a:r>
              <a:rPr lang="es-ES_tradnl" sz="3200" b="1" dirty="0" smtClean="0"/>
              <a:t>Plantear problemas</a:t>
            </a:r>
            <a:r>
              <a:rPr lang="es-ES_tradnl" sz="3200" dirty="0" smtClean="0"/>
              <a:t>, tipo de aplicación a situaciones reales (esto operará sobre la motivación) </a:t>
            </a:r>
            <a:r>
              <a:rPr lang="es-ES_tradnl" sz="3200" b="1" dirty="0" smtClean="0"/>
              <a:t>en clases teóricas</a:t>
            </a:r>
            <a:r>
              <a:rPr lang="es-ES_tradnl" sz="3200" dirty="0" smtClean="0"/>
              <a:t>, como aplicación de la teoría ya desarrollada o como problema disparador de la atención del alumno, antes de desarrollar la teoría.</a:t>
            </a:r>
            <a:endParaRPr lang="es-ES" sz="3200" dirty="0" smtClean="0"/>
          </a:p>
          <a:p>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80728"/>
            <a:ext cx="8229600" cy="5112568"/>
          </a:xfrm>
        </p:spPr>
        <p:txBody>
          <a:bodyPr>
            <a:noAutofit/>
          </a:bodyPr>
          <a:lstStyle/>
          <a:p>
            <a:r>
              <a:rPr lang="es-ES_tradnl" sz="3600" b="1" dirty="0" smtClean="0"/>
              <a:t>Analizar el resultado. </a:t>
            </a:r>
            <a:r>
              <a:rPr lang="es-ES_tradnl" sz="3600" dirty="0" smtClean="0"/>
              <a:t>Comparar el resultado numérico con alguna cosa: con el resultado estimado, con valores de la realidad, con algún valor de tabla, referirlos a alguna ley que lo pueda contradecir, etc. Este punto puede incluirse como consigna, tal como se hizo con los pasos del experto, para ir quitándolo hacia el final de la Guía de problemas.</a:t>
            </a:r>
            <a:endParaRPr lang="es-ES"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548680"/>
            <a:ext cx="8640960" cy="6001643"/>
          </a:xfrm>
          <a:prstGeom prst="rect">
            <a:avLst/>
          </a:prstGeom>
          <a:noFill/>
        </p:spPr>
        <p:txBody>
          <a:bodyPr wrap="square" rtlCol="0">
            <a:spAutoFit/>
          </a:bodyPr>
          <a:lstStyle/>
          <a:p>
            <a:r>
              <a:rPr lang="es-ES" sz="3200" dirty="0" smtClean="0"/>
              <a:t>Adherir al </a:t>
            </a:r>
            <a:r>
              <a:rPr lang="es-ES" sz="3200" dirty="0" smtClean="0">
                <a:solidFill>
                  <a:srgbClr val="FF0000"/>
                </a:solidFill>
              </a:rPr>
              <a:t>ABP</a:t>
            </a:r>
            <a:r>
              <a:rPr lang="es-ES" sz="3200" dirty="0" smtClean="0"/>
              <a:t> va, me parece, mucho más allá del planteo de problemas en una clase de “resolución de problemas.  La totalidad  de espacio curricular debe diseñarse de manera que  se haga presente la resolución de problemas. </a:t>
            </a:r>
          </a:p>
          <a:p>
            <a:endParaRPr lang="es-ES" sz="3200" dirty="0" smtClean="0"/>
          </a:p>
          <a:p>
            <a:pPr>
              <a:buFont typeface="Arial" pitchFamily="34" charset="0"/>
              <a:buChar char="•"/>
            </a:pPr>
            <a:r>
              <a:rPr lang="es-ES" sz="3200" dirty="0" smtClean="0"/>
              <a:t> </a:t>
            </a:r>
            <a:r>
              <a:rPr lang="es-ES" sz="3200" dirty="0" smtClean="0"/>
              <a:t> en  “clases  teóricas”, ….</a:t>
            </a:r>
          </a:p>
          <a:p>
            <a:pPr>
              <a:buFont typeface="Arial" pitchFamily="34" charset="0"/>
              <a:buChar char="•"/>
            </a:pPr>
            <a:r>
              <a:rPr lang="es-ES" sz="3200" dirty="0" smtClean="0"/>
              <a:t> </a:t>
            </a:r>
            <a:r>
              <a:rPr lang="es-ES" sz="3200" dirty="0" smtClean="0"/>
              <a:t> en “clases prácticas experimentales”, ….. </a:t>
            </a:r>
          </a:p>
          <a:p>
            <a:pPr>
              <a:buFont typeface="Arial" pitchFamily="34" charset="0"/>
              <a:buChar char="•"/>
            </a:pPr>
            <a:r>
              <a:rPr lang="es-ES" sz="3200" dirty="0" smtClean="0"/>
              <a:t> </a:t>
            </a:r>
            <a:r>
              <a:rPr lang="es-ES" sz="3200" dirty="0" smtClean="0"/>
              <a:t> en “clases prácticas de resolución de</a:t>
            </a:r>
          </a:p>
          <a:p>
            <a:r>
              <a:rPr lang="es-ES" sz="3200" dirty="0" smtClean="0"/>
              <a:t> </a:t>
            </a:r>
            <a:r>
              <a:rPr lang="es-ES" sz="3200" dirty="0" smtClean="0"/>
              <a:t>   problemas”, ….</a:t>
            </a:r>
          </a:p>
          <a:p>
            <a:pPr>
              <a:buFont typeface="Arial" pitchFamily="34" charset="0"/>
              <a:buChar char="•"/>
            </a:pPr>
            <a:r>
              <a:rPr lang="es-ES" sz="3200" dirty="0" smtClean="0"/>
              <a:t> </a:t>
            </a:r>
            <a:r>
              <a:rPr lang="es-ES" sz="3200" dirty="0" smtClean="0"/>
              <a:t> en las “evaluaciones”:  parciales y finales; </a:t>
            </a:r>
          </a:p>
          <a:p>
            <a:r>
              <a:rPr lang="es-ES" sz="3200" dirty="0" smtClean="0"/>
              <a:t>    orales y escritas;  etc. </a:t>
            </a:r>
            <a:endParaRPr lang="es-E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0792" y="764704"/>
            <a:ext cx="7851648" cy="5328592"/>
          </a:xfrm>
        </p:spPr>
        <p:txBody>
          <a:bodyPr>
            <a:normAutofit/>
          </a:bodyPr>
          <a:lstStyle/>
          <a:p>
            <a:pPr algn="ctr"/>
            <a:r>
              <a:rPr lang="es-ES_tradnl" dirty="0" smtClean="0">
                <a:solidFill>
                  <a:srgbClr val="FF0000"/>
                </a:solidFill>
              </a:rPr>
              <a:t>Lo que no depende totalmente de nosotros y sobre lo que sólo podemos protestar …, aún cuando la protesta también vale</a:t>
            </a:r>
            <a:endParaRPr lang="es-ES"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708920"/>
            <a:ext cx="8229600" cy="1152128"/>
          </a:xfrm>
        </p:spPr>
        <p:txBody>
          <a:bodyPr>
            <a:noAutofit/>
          </a:bodyPr>
          <a:lstStyle/>
          <a:p>
            <a:pPr algn="ctr"/>
            <a:r>
              <a:rPr lang="es-ES" sz="7200" dirty="0" smtClean="0">
                <a:solidFill>
                  <a:srgbClr val="FF0000"/>
                </a:solidFill>
              </a:rPr>
              <a:t>¡¡¡Muchas gracias!!!</a:t>
            </a:r>
            <a:endParaRPr lang="es-ES" sz="72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90872" y="1268760"/>
            <a:ext cx="8229600" cy="4389120"/>
          </a:xfrm>
        </p:spPr>
        <p:txBody>
          <a:bodyPr/>
          <a:lstStyle/>
          <a:p>
            <a:r>
              <a:rPr lang="es-ES_tradnl" sz="4400" dirty="0" smtClean="0"/>
              <a:t>El </a:t>
            </a:r>
            <a:r>
              <a:rPr lang="es-ES_tradnl" sz="4400" b="1" dirty="0" smtClean="0"/>
              <a:t>tiempo disponible que no alcanza</a:t>
            </a:r>
            <a:r>
              <a:rPr lang="es-ES_tradnl" sz="4400" dirty="0" smtClean="0"/>
              <a:t>, en función de lo que yo creo debiera corresponder a la tarea docente (sueldo, responsabilidad, jerarquía, tarea, etc.).</a:t>
            </a:r>
            <a:endParaRPr lang="es-ES" sz="4400" dirty="0" smtClean="0"/>
          </a:p>
          <a:p>
            <a:pPr>
              <a:buNone/>
            </a:pP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52736"/>
            <a:ext cx="8229600" cy="5040560"/>
          </a:xfrm>
        </p:spPr>
        <p:txBody>
          <a:bodyPr>
            <a:normAutofit/>
          </a:bodyPr>
          <a:lstStyle/>
          <a:p>
            <a:r>
              <a:rPr lang="es-ES_tradnl" sz="4000" b="1" dirty="0" smtClean="0"/>
              <a:t>Cursos masivos</a:t>
            </a:r>
            <a:r>
              <a:rPr lang="es-ES_tradnl" sz="4000" dirty="0" smtClean="0"/>
              <a:t> que implican comisiones de 50 a 100 alumnos. Obviamente está emparentado con el punto anterior, en el sentido que con un mayor tiempo de dedicación se podrían desdoblar comisiones y así se reduciría el número de alumnos por comisión</a:t>
            </a:r>
            <a:endParaRPr lang="es-ES"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935480"/>
            <a:ext cx="8229600" cy="3869784"/>
          </a:xfrm>
        </p:spPr>
        <p:txBody>
          <a:bodyPr/>
          <a:lstStyle/>
          <a:p>
            <a:r>
              <a:rPr lang="es-ES_tradnl" sz="4000" b="1" dirty="0" smtClean="0"/>
              <a:t>Falta de presupuesto para cargos</a:t>
            </a:r>
            <a:r>
              <a:rPr lang="es-ES_tradnl" sz="4000" dirty="0" smtClean="0"/>
              <a:t> que también opera a favor de una relación docente por alumno que en algunos casos sobrepasa los 100. También este punto está relacionado con los anteriores.</a:t>
            </a:r>
            <a:endParaRPr lang="es-ES" sz="4000" dirty="0" smtClean="0"/>
          </a:p>
          <a:p>
            <a:pPr algn="ct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404664"/>
            <a:ext cx="8892480" cy="6453336"/>
          </a:xfrm>
        </p:spPr>
        <p:txBody>
          <a:bodyPr>
            <a:normAutofit/>
          </a:bodyPr>
          <a:lstStyle/>
          <a:p>
            <a:r>
              <a:rPr lang="es-ES_tradnl" b="1" dirty="0" smtClean="0"/>
              <a:t>Algunos contenidos. </a:t>
            </a:r>
            <a:r>
              <a:rPr lang="es-ES_tradnl" dirty="0" smtClean="0"/>
              <a:t>La totalidad de acciones didácticas del sistema educativo en todos sus niveles, nos hace pensar que los cambios metodológicos que se introduzcan en una asignatura, más cuando los mismos se orientan al trabajo con contenidos procedimentales y </a:t>
            </a:r>
            <a:r>
              <a:rPr lang="es-ES_tradnl" dirty="0" err="1" smtClean="0"/>
              <a:t>actitudinales</a:t>
            </a:r>
            <a:r>
              <a:rPr lang="es-ES_tradnl" dirty="0" smtClean="0"/>
              <a:t>, van a pasar desapercibidos por el alumno. El aprendizaje de contenidos conceptuales se percibe a corto plazo, por ejemplo al finalizar el desarrollo de un tema o de  una unidad del programa; el aprendizaje de los contenidos procedimentales se lo percibe recién al finalizar un curso cuando se los ha trabajo durante  la totalidad del mismo; y finalmente los </a:t>
            </a:r>
            <a:r>
              <a:rPr lang="es-ES_tradnl" dirty="0" err="1" smtClean="0"/>
              <a:t>actitudinales</a:t>
            </a:r>
            <a:r>
              <a:rPr lang="es-ES_tradnl" dirty="0" smtClean="0"/>
              <a:t>, necesitan de un trabajo constante en varias asignaturas, y porque no, en todo el Plan de estudios, para recién poder percibir algún resultado.</a:t>
            </a:r>
            <a:endParaRPr lang="es-ES" dirty="0" smtClean="0"/>
          </a:p>
          <a:p>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96752"/>
            <a:ext cx="8229600" cy="5127848"/>
          </a:xfrm>
        </p:spPr>
        <p:txBody>
          <a:bodyPr>
            <a:normAutofit fontScale="92500" lnSpcReduction="10000"/>
          </a:bodyPr>
          <a:lstStyle/>
          <a:p>
            <a:pPr lvl="0"/>
            <a:r>
              <a:rPr lang="es-ES_tradnl" sz="3600" b="1" dirty="0" smtClean="0"/>
              <a:t>Modificar lo motivacional</a:t>
            </a:r>
            <a:r>
              <a:rPr lang="es-ES_tradnl" sz="3600" dirty="0" smtClean="0"/>
              <a:t>, cuando la motivación se nutre fuertemente de señales que provienen del tejido social que no propician el dar importancia al conocimiento.</a:t>
            </a:r>
          </a:p>
          <a:p>
            <a:r>
              <a:rPr lang="es-ES_tradnl" sz="3600" b="1" dirty="0" smtClean="0"/>
              <a:t>El manejo político de la educación.</a:t>
            </a:r>
            <a:r>
              <a:rPr lang="es-ES_tradnl" sz="3600" dirty="0" smtClean="0"/>
              <a:t> Tanto por las autoridades y docentes, como por los alumnos. Se toman decisiones que atienden a resultados electorales, más que al deber ser de la educación.</a:t>
            </a:r>
            <a:endParaRPr lang="es-ES" sz="3600" dirty="0" smtClean="0"/>
          </a:p>
          <a:p>
            <a:pPr lvl="0"/>
            <a:endParaRPr lang="es-ES" dirty="0" smtClean="0"/>
          </a:p>
          <a:p>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052736"/>
            <a:ext cx="8229600" cy="4824536"/>
          </a:xfrm>
        </p:spPr>
        <p:txBody>
          <a:bodyPr>
            <a:normAutofit fontScale="92500"/>
          </a:bodyPr>
          <a:lstStyle/>
          <a:p>
            <a:pPr lvl="0"/>
            <a:r>
              <a:rPr lang="es-ES_tradnl" sz="3600" b="1" dirty="0" smtClean="0"/>
              <a:t>La no disponibilidad de aulas y el problema edilicio en general. </a:t>
            </a:r>
            <a:r>
              <a:rPr lang="es-ES_tradnl" sz="3600" dirty="0" smtClean="0"/>
              <a:t>Ocurre que aulas para albergar 50 alumnos son ocupadas por 100; en algunos casos la visual no es buena; si es necesario correr los bancos para desarrollar un trabajo grupal, los bancos están atornillados y no se pueden correr, a veces el estado de los pizarrones, la circulación de aire, etc.</a:t>
            </a:r>
            <a:endParaRPr lang="es-ES" sz="3600" dirty="0" smtClean="0"/>
          </a:p>
          <a:p>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1268760"/>
            <a:ext cx="6995120" cy="4248472"/>
          </a:xfrm>
        </p:spPr>
        <p:txBody>
          <a:bodyPr>
            <a:noAutofit/>
          </a:bodyPr>
          <a:lstStyle/>
          <a:p>
            <a:pPr algn="ctr"/>
            <a:r>
              <a:rPr lang="es-ES_tradnl" sz="6600" b="1" dirty="0" smtClean="0">
                <a:solidFill>
                  <a:srgbClr val="FF0000"/>
                </a:solidFill>
              </a:rPr>
              <a:t>Lo que si depende de nosotros y sobre lo que “algo” podemos hacer …</a:t>
            </a:r>
            <a:endParaRPr lang="es-ES" sz="6600" dirty="0">
              <a:solidFill>
                <a:srgbClr val="FF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70</TotalTime>
  <Words>1047</Words>
  <Application>Microsoft Office PowerPoint</Application>
  <PresentationFormat>Presentación en pantalla (4:3)</PresentationFormat>
  <Paragraphs>33</Paragraphs>
  <Slides>20</Slides>
  <Notes>0</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Flujo</vt:lpstr>
      <vt:lpstr>¿Qué hacer ahora?</vt:lpstr>
      <vt:lpstr>Lo que no depende totalmente de nosotros y sobre lo que sólo podemos protestar …, aún cuando la protesta también vale</vt:lpstr>
      <vt:lpstr>Diapositiva 3</vt:lpstr>
      <vt:lpstr>Diapositiva 4</vt:lpstr>
      <vt:lpstr>Diapositiva 5</vt:lpstr>
      <vt:lpstr>Diapositiva 6</vt:lpstr>
      <vt:lpstr>Diapositiva 7</vt:lpstr>
      <vt:lpstr>Diapositiva 8</vt:lpstr>
      <vt:lpstr>Lo que si depende de nosotros y sobre lo que “algo” podemos hacer …</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¡¡¡Muchas gracias!!!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 que no depende totalmente de nosotros y sobre lo que sólo podemos protestar …, aún cuando la protesta también vale</dc:title>
  <dc:creator>Vicente Capuano</dc:creator>
  <cp:lastModifiedBy>Vicente Capuano</cp:lastModifiedBy>
  <cp:revision>9</cp:revision>
  <dcterms:created xsi:type="dcterms:W3CDTF">2010-10-19T22:54:03Z</dcterms:created>
  <dcterms:modified xsi:type="dcterms:W3CDTF">2010-10-20T17:39:05Z</dcterms:modified>
</cp:coreProperties>
</file>