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61" r:id="rId5"/>
    <p:sldId id="262" r:id="rId6"/>
    <p:sldId id="263" r:id="rId7"/>
    <p:sldId id="259" r:id="rId8"/>
    <p:sldId id="266" r:id="rId9"/>
    <p:sldId id="265" r:id="rId10"/>
    <p:sldId id="267" r:id="rId11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F136BC-EE63-43CB-B763-FFA31A3E3B4D}" type="doc">
      <dgm:prSet loTypeId="urn:microsoft.com/office/officeart/2005/8/layout/vList5" loCatId="list" qsTypeId="urn:microsoft.com/office/officeart/2005/8/quickstyle/simple1#2" qsCatId="simple" csTypeId="urn:microsoft.com/office/officeart/2005/8/colors/accent1_2#2" csCatId="accent1" phldr="1"/>
      <dgm:spPr/>
      <dgm:t>
        <a:bodyPr/>
        <a:lstStyle/>
        <a:p>
          <a:endParaRPr lang="es-ES"/>
        </a:p>
      </dgm:t>
    </dgm:pt>
    <dgm:pt modelId="{5F118460-4EEC-445C-A248-2BD1B2711E24}">
      <dgm:prSet custT="1"/>
      <dgm:spPr/>
      <dgm:t>
        <a:bodyPr/>
        <a:lstStyle/>
        <a:p>
          <a:pPr rtl="0"/>
          <a:r>
            <a:rPr lang="es-AR" sz="3200" dirty="0" smtClean="0"/>
            <a:t>Deficiencias de la educación:</a:t>
          </a:r>
          <a:endParaRPr lang="es-ES" sz="3200" dirty="0"/>
        </a:p>
      </dgm:t>
    </dgm:pt>
    <dgm:pt modelId="{D37C084B-FB53-4B07-B13C-9F1D0E260B20}" type="parTrans" cxnId="{DE66323B-1FBA-4429-814A-F81E7E9DD724}">
      <dgm:prSet/>
      <dgm:spPr/>
      <dgm:t>
        <a:bodyPr/>
        <a:lstStyle/>
        <a:p>
          <a:endParaRPr lang="es-ES"/>
        </a:p>
      </dgm:t>
    </dgm:pt>
    <dgm:pt modelId="{16A27B62-14D8-4F54-8AFB-086FAA231B07}" type="sibTrans" cxnId="{DE66323B-1FBA-4429-814A-F81E7E9DD724}">
      <dgm:prSet/>
      <dgm:spPr/>
      <dgm:t>
        <a:bodyPr/>
        <a:lstStyle/>
        <a:p>
          <a:endParaRPr lang="es-ES"/>
        </a:p>
      </dgm:t>
    </dgm:pt>
    <dgm:pt modelId="{B3F4A194-3D41-4ACA-9084-5D9C46A45DC4}">
      <dgm:prSet custT="1"/>
      <dgm:spPr/>
      <dgm:t>
        <a:bodyPr/>
        <a:lstStyle/>
        <a:p>
          <a:pPr rtl="0"/>
          <a:r>
            <a:rPr lang="es-AR" sz="3200" dirty="0" smtClean="0"/>
            <a:t>Conocimiento frágil</a:t>
          </a:r>
          <a:endParaRPr lang="es-AR" sz="3200" dirty="0"/>
        </a:p>
      </dgm:t>
    </dgm:pt>
    <dgm:pt modelId="{D768910E-F354-41EE-9A3D-186C94D7BAFD}" type="parTrans" cxnId="{8A3F1E4D-E82F-453B-A772-3811B8D72AE0}">
      <dgm:prSet/>
      <dgm:spPr/>
      <dgm:t>
        <a:bodyPr/>
        <a:lstStyle/>
        <a:p>
          <a:endParaRPr lang="es-ES"/>
        </a:p>
      </dgm:t>
    </dgm:pt>
    <dgm:pt modelId="{3A610299-3461-47F2-AFCF-414F1B7D8243}" type="sibTrans" cxnId="{8A3F1E4D-E82F-453B-A772-3811B8D72AE0}">
      <dgm:prSet/>
      <dgm:spPr/>
      <dgm:t>
        <a:bodyPr/>
        <a:lstStyle/>
        <a:p>
          <a:endParaRPr lang="es-ES"/>
        </a:p>
      </dgm:t>
    </dgm:pt>
    <dgm:pt modelId="{B2AF4CBF-D64B-4508-A644-39D8825FD97E}">
      <dgm:prSet custT="1"/>
      <dgm:spPr/>
      <dgm:t>
        <a:bodyPr/>
        <a:lstStyle/>
        <a:p>
          <a:pPr rtl="0"/>
          <a:r>
            <a:rPr lang="es-AR" sz="3200" dirty="0" smtClean="0"/>
            <a:t>Pensamiento pobre</a:t>
          </a:r>
          <a:endParaRPr lang="es-ES" sz="3200" dirty="0"/>
        </a:p>
      </dgm:t>
    </dgm:pt>
    <dgm:pt modelId="{D2B20346-D6D7-4E10-9AF4-F279FDC3CBD6}" type="parTrans" cxnId="{5FDF640E-1A2A-4354-BC30-0E68DEE7A34A}">
      <dgm:prSet/>
      <dgm:spPr/>
      <dgm:t>
        <a:bodyPr/>
        <a:lstStyle/>
        <a:p>
          <a:endParaRPr lang="es-ES"/>
        </a:p>
      </dgm:t>
    </dgm:pt>
    <dgm:pt modelId="{A1AC0209-E9C3-42C8-9D41-422DEE318695}" type="sibTrans" cxnId="{5FDF640E-1A2A-4354-BC30-0E68DEE7A34A}">
      <dgm:prSet/>
      <dgm:spPr/>
      <dgm:t>
        <a:bodyPr/>
        <a:lstStyle/>
        <a:p>
          <a:endParaRPr lang="es-ES"/>
        </a:p>
      </dgm:t>
    </dgm:pt>
    <dgm:pt modelId="{001F1538-2088-403E-825D-DD7565A7D86C}" type="pres">
      <dgm:prSet presAssocID="{11F136BC-EE63-43CB-B763-FFA31A3E3B4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AR"/>
        </a:p>
      </dgm:t>
    </dgm:pt>
    <dgm:pt modelId="{027804F0-41B5-49DB-9B10-FB36A3D0CB42}" type="pres">
      <dgm:prSet presAssocID="{5F118460-4EEC-445C-A248-2BD1B2711E24}" presName="linNode" presStyleCnt="0"/>
      <dgm:spPr/>
    </dgm:pt>
    <dgm:pt modelId="{5433EE20-460A-4882-AAE9-10A8DF5DD849}" type="pres">
      <dgm:prSet presAssocID="{5F118460-4EEC-445C-A248-2BD1B2711E24}" presName="parentText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9B35ABD4-3C8B-48F0-BE88-C48AADE51D76}" type="pres">
      <dgm:prSet presAssocID="{5F118460-4EEC-445C-A248-2BD1B2711E24}" presName="descendantText" presStyleLbl="alignAccFollowNode1" presStyleIdx="0" presStyleCnt="1" custScaleY="81522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</dgm:ptLst>
  <dgm:cxnLst>
    <dgm:cxn modelId="{5FDF640E-1A2A-4354-BC30-0E68DEE7A34A}" srcId="{5F118460-4EEC-445C-A248-2BD1B2711E24}" destId="{B2AF4CBF-D64B-4508-A644-39D8825FD97E}" srcOrd="1" destOrd="0" parTransId="{D2B20346-D6D7-4E10-9AF4-F279FDC3CBD6}" sibTransId="{A1AC0209-E9C3-42C8-9D41-422DEE318695}"/>
    <dgm:cxn modelId="{981395C6-51E4-4A9C-B237-32144C265CBB}" type="presOf" srcId="{B2AF4CBF-D64B-4508-A644-39D8825FD97E}" destId="{9B35ABD4-3C8B-48F0-BE88-C48AADE51D76}" srcOrd="0" destOrd="1" presId="urn:microsoft.com/office/officeart/2005/8/layout/vList5"/>
    <dgm:cxn modelId="{DE66323B-1FBA-4429-814A-F81E7E9DD724}" srcId="{11F136BC-EE63-43CB-B763-FFA31A3E3B4D}" destId="{5F118460-4EEC-445C-A248-2BD1B2711E24}" srcOrd="0" destOrd="0" parTransId="{D37C084B-FB53-4B07-B13C-9F1D0E260B20}" sibTransId="{16A27B62-14D8-4F54-8AFB-086FAA231B07}"/>
    <dgm:cxn modelId="{8A3F1E4D-E82F-453B-A772-3811B8D72AE0}" srcId="{5F118460-4EEC-445C-A248-2BD1B2711E24}" destId="{B3F4A194-3D41-4ACA-9084-5D9C46A45DC4}" srcOrd="0" destOrd="0" parTransId="{D768910E-F354-41EE-9A3D-186C94D7BAFD}" sibTransId="{3A610299-3461-47F2-AFCF-414F1B7D8243}"/>
    <dgm:cxn modelId="{DEE635E6-FD15-4168-8874-F1DC3CE395FD}" type="presOf" srcId="{11F136BC-EE63-43CB-B763-FFA31A3E3B4D}" destId="{001F1538-2088-403E-825D-DD7565A7D86C}" srcOrd="0" destOrd="0" presId="urn:microsoft.com/office/officeart/2005/8/layout/vList5"/>
    <dgm:cxn modelId="{24B27C21-8EE3-45DF-8B1C-E8ED69D0012F}" type="presOf" srcId="{B3F4A194-3D41-4ACA-9084-5D9C46A45DC4}" destId="{9B35ABD4-3C8B-48F0-BE88-C48AADE51D76}" srcOrd="0" destOrd="0" presId="urn:microsoft.com/office/officeart/2005/8/layout/vList5"/>
    <dgm:cxn modelId="{FB6D0B95-573E-486D-A499-60BD23718765}" type="presOf" srcId="{5F118460-4EEC-445C-A248-2BD1B2711E24}" destId="{5433EE20-460A-4882-AAE9-10A8DF5DD849}" srcOrd="0" destOrd="0" presId="urn:microsoft.com/office/officeart/2005/8/layout/vList5"/>
    <dgm:cxn modelId="{D0FFB4C8-2F3E-4762-90FE-B1055086F314}" type="presParOf" srcId="{001F1538-2088-403E-825D-DD7565A7D86C}" destId="{027804F0-41B5-49DB-9B10-FB36A3D0CB42}" srcOrd="0" destOrd="0" presId="urn:microsoft.com/office/officeart/2005/8/layout/vList5"/>
    <dgm:cxn modelId="{3E77D36C-BE0B-4C20-9753-F2E6E04FB698}" type="presParOf" srcId="{027804F0-41B5-49DB-9B10-FB36A3D0CB42}" destId="{5433EE20-460A-4882-AAE9-10A8DF5DD849}" srcOrd="0" destOrd="0" presId="urn:microsoft.com/office/officeart/2005/8/layout/vList5"/>
    <dgm:cxn modelId="{C83BEA64-1A31-4FFE-96B7-47B52DA2C572}" type="presParOf" srcId="{027804F0-41B5-49DB-9B10-FB36A3D0CB42}" destId="{9B35ABD4-3C8B-48F0-BE88-C48AADE51D7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0CE97BC-FED2-4820-9414-94625501008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AR"/>
        </a:p>
      </dgm:t>
    </dgm:pt>
    <dgm:pt modelId="{659D570D-A9F9-4C25-A868-06A61B7FEF15}">
      <dgm:prSet/>
      <dgm:spPr/>
      <dgm:t>
        <a:bodyPr/>
        <a:lstStyle/>
        <a:p>
          <a:pPr rtl="0"/>
          <a:r>
            <a:rPr lang="es-AR" smtClean="0"/>
            <a:t>Formación experimental</a:t>
          </a:r>
          <a:endParaRPr lang="es-AR"/>
        </a:p>
      </dgm:t>
    </dgm:pt>
    <dgm:pt modelId="{EEBAA30C-3D08-4EAA-9C9C-9398875CDB9C}" type="parTrans" cxnId="{99A36309-DDFD-4DAA-8FFA-0FD727341E03}">
      <dgm:prSet/>
      <dgm:spPr/>
      <dgm:t>
        <a:bodyPr/>
        <a:lstStyle/>
        <a:p>
          <a:endParaRPr lang="es-AR"/>
        </a:p>
      </dgm:t>
    </dgm:pt>
    <dgm:pt modelId="{F401CC69-593D-45AC-84D3-673E796C2688}" type="sibTrans" cxnId="{99A36309-DDFD-4DAA-8FFA-0FD727341E03}">
      <dgm:prSet/>
      <dgm:spPr/>
      <dgm:t>
        <a:bodyPr/>
        <a:lstStyle/>
        <a:p>
          <a:endParaRPr lang="es-AR"/>
        </a:p>
      </dgm:t>
    </dgm:pt>
    <dgm:pt modelId="{7590089B-302F-4255-9F27-EEE9DFABDDCA}">
      <dgm:prSet/>
      <dgm:spPr/>
      <dgm:t>
        <a:bodyPr/>
        <a:lstStyle/>
        <a:p>
          <a:pPr algn="l" rtl="0"/>
          <a:r>
            <a:rPr lang="es-AR" dirty="0" smtClean="0"/>
            <a:t>Trabajos de laboratorio o campo, operación de equipos, diseño de experimentos, toma de muestras, análisis de resultados…</a:t>
          </a:r>
          <a:endParaRPr lang="es-AR" dirty="0"/>
        </a:p>
      </dgm:t>
    </dgm:pt>
    <dgm:pt modelId="{EFD78915-C57C-4D42-9FBC-64FFD33AB3C2}" type="parTrans" cxnId="{EA2D4A71-459D-4AE1-813F-4666120DAA12}">
      <dgm:prSet/>
      <dgm:spPr/>
      <dgm:t>
        <a:bodyPr/>
        <a:lstStyle/>
        <a:p>
          <a:endParaRPr lang="es-AR"/>
        </a:p>
      </dgm:t>
    </dgm:pt>
    <dgm:pt modelId="{5D35C067-66A0-4CE6-B9C9-E39A64225E95}" type="sibTrans" cxnId="{EA2D4A71-459D-4AE1-813F-4666120DAA12}">
      <dgm:prSet/>
      <dgm:spPr/>
      <dgm:t>
        <a:bodyPr/>
        <a:lstStyle/>
        <a:p>
          <a:endParaRPr lang="es-AR"/>
        </a:p>
      </dgm:t>
    </dgm:pt>
    <dgm:pt modelId="{BF1559CE-5082-4052-B358-300C93EDC073}">
      <dgm:prSet/>
      <dgm:spPr/>
      <dgm:t>
        <a:bodyPr/>
        <a:lstStyle/>
        <a:p>
          <a:pPr rtl="0"/>
          <a:r>
            <a:rPr lang="es-AR" smtClean="0"/>
            <a:t>Resolución de problemas en ingeniería: </a:t>
          </a:r>
          <a:endParaRPr lang="es-AR"/>
        </a:p>
      </dgm:t>
    </dgm:pt>
    <dgm:pt modelId="{5929E82F-5EF9-477B-A643-DD499B8C7649}" type="parTrans" cxnId="{C3B794EF-B33A-4FB7-82AC-2E5007613AC3}">
      <dgm:prSet/>
      <dgm:spPr/>
      <dgm:t>
        <a:bodyPr/>
        <a:lstStyle/>
        <a:p>
          <a:endParaRPr lang="es-AR"/>
        </a:p>
      </dgm:t>
    </dgm:pt>
    <dgm:pt modelId="{4D8523BD-ECF2-4584-9742-59C669508982}" type="sibTrans" cxnId="{C3B794EF-B33A-4FB7-82AC-2E5007613AC3}">
      <dgm:prSet/>
      <dgm:spPr/>
      <dgm:t>
        <a:bodyPr/>
        <a:lstStyle/>
        <a:p>
          <a:endParaRPr lang="es-AR"/>
        </a:p>
      </dgm:t>
    </dgm:pt>
    <dgm:pt modelId="{1FDDD869-E437-4D0A-A97D-A1CB4931F88C}">
      <dgm:prSet/>
      <dgm:spPr/>
      <dgm:t>
        <a:bodyPr/>
        <a:lstStyle/>
        <a:p>
          <a:pPr rtl="0"/>
          <a:r>
            <a:rPr lang="es-AR" dirty="0" smtClean="0"/>
            <a:t>Problemas abiertos de ingeniería, situaciones reales o hipotéticas suya solución requiere aplicación de conocimientos de las ciencias básicas y tecnologías</a:t>
          </a:r>
          <a:endParaRPr lang="es-AR" dirty="0"/>
        </a:p>
      </dgm:t>
    </dgm:pt>
    <dgm:pt modelId="{C3902E68-0911-4F49-BEBF-45C9B3910F99}" type="parTrans" cxnId="{71BBA166-EFE7-42DF-9EA7-BA6C8D07B24D}">
      <dgm:prSet/>
      <dgm:spPr/>
      <dgm:t>
        <a:bodyPr/>
        <a:lstStyle/>
        <a:p>
          <a:endParaRPr lang="es-AR"/>
        </a:p>
      </dgm:t>
    </dgm:pt>
    <dgm:pt modelId="{3301CF4A-110A-4FD5-962D-7BC0D54DAFFD}" type="sibTrans" cxnId="{71BBA166-EFE7-42DF-9EA7-BA6C8D07B24D}">
      <dgm:prSet/>
      <dgm:spPr/>
      <dgm:t>
        <a:bodyPr/>
        <a:lstStyle/>
        <a:p>
          <a:endParaRPr lang="es-AR"/>
        </a:p>
      </dgm:t>
    </dgm:pt>
    <dgm:pt modelId="{97F0D417-B8F9-499A-A5EB-B041827D692D}">
      <dgm:prSet/>
      <dgm:spPr/>
      <dgm:t>
        <a:bodyPr/>
        <a:lstStyle/>
        <a:p>
          <a:pPr rtl="0"/>
          <a:r>
            <a:rPr lang="es-AR" smtClean="0"/>
            <a:t>Actividades de diseño y Proyectos: </a:t>
          </a:r>
          <a:endParaRPr lang="es-AR"/>
        </a:p>
      </dgm:t>
    </dgm:pt>
    <dgm:pt modelId="{B82B96CC-FC04-4A20-AAEA-3D76D6268432}" type="parTrans" cxnId="{7AF437AF-5919-4E77-8420-CAFF4CBBC062}">
      <dgm:prSet/>
      <dgm:spPr/>
      <dgm:t>
        <a:bodyPr/>
        <a:lstStyle/>
        <a:p>
          <a:endParaRPr lang="es-AR"/>
        </a:p>
      </dgm:t>
    </dgm:pt>
    <dgm:pt modelId="{6EB50862-D0C7-4D00-9F7A-1051CEC9E36C}" type="sibTrans" cxnId="{7AF437AF-5919-4E77-8420-CAFF4CBBC062}">
      <dgm:prSet/>
      <dgm:spPr/>
      <dgm:t>
        <a:bodyPr/>
        <a:lstStyle/>
        <a:p>
          <a:endParaRPr lang="es-AR"/>
        </a:p>
      </dgm:t>
    </dgm:pt>
    <dgm:pt modelId="{DA457059-009D-43FC-AD9F-DBC4195BF958}">
      <dgm:prSet/>
      <dgm:spPr/>
      <dgm:t>
        <a:bodyPr/>
        <a:lstStyle/>
        <a:p>
          <a:pPr rtl="0"/>
          <a:r>
            <a:rPr lang="es-AR" dirty="0" smtClean="0"/>
            <a:t>Desarrollo de sistema, componente o proceso en respuesta a una determinada necesidad, optimizando el uso de recursos disponibles, y empleando los conocimientos de las ciencias básicas y de la ingeniería.</a:t>
          </a:r>
          <a:endParaRPr lang="es-AR" dirty="0"/>
        </a:p>
      </dgm:t>
    </dgm:pt>
    <dgm:pt modelId="{AE40DE53-C918-4154-96B9-30B82626C530}" type="parTrans" cxnId="{BB280B2D-F131-414B-A298-DD396BA20985}">
      <dgm:prSet/>
      <dgm:spPr/>
      <dgm:t>
        <a:bodyPr/>
        <a:lstStyle/>
        <a:p>
          <a:endParaRPr lang="es-AR"/>
        </a:p>
      </dgm:t>
    </dgm:pt>
    <dgm:pt modelId="{CCE47392-3AC4-40BF-BA01-E352D0EED4BC}" type="sibTrans" cxnId="{BB280B2D-F131-414B-A298-DD396BA20985}">
      <dgm:prSet/>
      <dgm:spPr/>
      <dgm:t>
        <a:bodyPr/>
        <a:lstStyle/>
        <a:p>
          <a:endParaRPr lang="es-AR"/>
        </a:p>
      </dgm:t>
    </dgm:pt>
    <dgm:pt modelId="{3DE106C6-8824-4AEA-8F08-80DC99A3A7CE}">
      <dgm:prSet/>
      <dgm:spPr/>
      <dgm:t>
        <a:bodyPr/>
        <a:lstStyle/>
        <a:p>
          <a:pPr rtl="0"/>
          <a:r>
            <a:rPr lang="es-AR" smtClean="0"/>
            <a:t>Práctica Profesional Supervisada</a:t>
          </a:r>
          <a:endParaRPr lang="es-AR"/>
        </a:p>
      </dgm:t>
    </dgm:pt>
    <dgm:pt modelId="{609FD9AA-FE76-4AC9-923F-04A5F75E0149}" type="parTrans" cxnId="{C925B1D5-1047-44C1-9778-F4E4A3431DC0}">
      <dgm:prSet/>
      <dgm:spPr/>
      <dgm:t>
        <a:bodyPr/>
        <a:lstStyle/>
        <a:p>
          <a:endParaRPr lang="es-AR"/>
        </a:p>
      </dgm:t>
    </dgm:pt>
    <dgm:pt modelId="{DA7D17F6-3B7D-4E44-8A0F-3FD6B6669118}" type="sibTrans" cxnId="{C925B1D5-1047-44C1-9778-F4E4A3431DC0}">
      <dgm:prSet/>
      <dgm:spPr/>
      <dgm:t>
        <a:bodyPr/>
        <a:lstStyle/>
        <a:p>
          <a:endParaRPr lang="es-AR"/>
        </a:p>
      </dgm:t>
    </dgm:pt>
    <dgm:pt modelId="{52F47049-2343-4423-8C7C-B05052D6898C}" type="pres">
      <dgm:prSet presAssocID="{80CE97BC-FED2-4820-9414-946255010080}" presName="linear" presStyleCnt="0">
        <dgm:presLayoutVars>
          <dgm:animLvl val="lvl"/>
          <dgm:resizeHandles val="exact"/>
        </dgm:presLayoutVars>
      </dgm:prSet>
      <dgm:spPr/>
    </dgm:pt>
    <dgm:pt modelId="{5109B05B-DF65-482A-8A02-E03AA8F470F4}" type="pres">
      <dgm:prSet presAssocID="{659D570D-A9F9-4C25-A868-06A61B7FEF15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78A8B268-22E4-4CEB-B1D1-E8133723ECF4}" type="pres">
      <dgm:prSet presAssocID="{659D570D-A9F9-4C25-A868-06A61B7FEF15}" presName="childText" presStyleLbl="revTx" presStyleIdx="0" presStyleCnt="3">
        <dgm:presLayoutVars>
          <dgm:bulletEnabled val="1"/>
        </dgm:presLayoutVars>
      </dgm:prSet>
      <dgm:spPr/>
    </dgm:pt>
    <dgm:pt modelId="{615C04BF-004F-48AB-8CB9-43F17B67F0A3}" type="pres">
      <dgm:prSet presAssocID="{BF1559CE-5082-4052-B358-300C93EDC073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0AE406BD-F0AA-479A-B01B-A94A58044370}" type="pres">
      <dgm:prSet presAssocID="{BF1559CE-5082-4052-B358-300C93EDC073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6E25C461-B5ED-4247-944F-EFE3C457E759}" type="pres">
      <dgm:prSet presAssocID="{97F0D417-B8F9-499A-A5EB-B041827D692D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2948FB55-7200-4908-9E3F-20808BEB57DF}" type="pres">
      <dgm:prSet presAssocID="{97F0D417-B8F9-499A-A5EB-B041827D692D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D1DB8BE5-5F13-412A-82DF-6019918715FF}" type="pres">
      <dgm:prSet presAssocID="{3DE106C6-8824-4AEA-8F08-80DC99A3A7CE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26692C41-14DC-41D1-8550-5BE60A2C68D0}" type="presOf" srcId="{1FDDD869-E437-4D0A-A97D-A1CB4931F88C}" destId="{0AE406BD-F0AA-479A-B01B-A94A58044370}" srcOrd="0" destOrd="0" presId="urn:microsoft.com/office/officeart/2005/8/layout/vList2"/>
    <dgm:cxn modelId="{F4D29C0C-4AB7-476A-BE38-9221D11F6807}" type="presOf" srcId="{80CE97BC-FED2-4820-9414-946255010080}" destId="{52F47049-2343-4423-8C7C-B05052D6898C}" srcOrd="0" destOrd="0" presId="urn:microsoft.com/office/officeart/2005/8/layout/vList2"/>
    <dgm:cxn modelId="{616A5C73-421F-4204-B862-5AECF1689314}" type="presOf" srcId="{DA457059-009D-43FC-AD9F-DBC4195BF958}" destId="{2948FB55-7200-4908-9E3F-20808BEB57DF}" srcOrd="0" destOrd="0" presId="urn:microsoft.com/office/officeart/2005/8/layout/vList2"/>
    <dgm:cxn modelId="{EE35AC6F-BB7C-43E3-A157-FACD92F13B49}" type="presOf" srcId="{97F0D417-B8F9-499A-A5EB-B041827D692D}" destId="{6E25C461-B5ED-4247-944F-EFE3C457E759}" srcOrd="0" destOrd="0" presId="urn:microsoft.com/office/officeart/2005/8/layout/vList2"/>
    <dgm:cxn modelId="{71BBA166-EFE7-42DF-9EA7-BA6C8D07B24D}" srcId="{BF1559CE-5082-4052-B358-300C93EDC073}" destId="{1FDDD869-E437-4D0A-A97D-A1CB4931F88C}" srcOrd="0" destOrd="0" parTransId="{C3902E68-0911-4F49-BEBF-45C9B3910F99}" sibTransId="{3301CF4A-110A-4FD5-962D-7BC0D54DAFFD}"/>
    <dgm:cxn modelId="{99A36309-DDFD-4DAA-8FFA-0FD727341E03}" srcId="{80CE97BC-FED2-4820-9414-946255010080}" destId="{659D570D-A9F9-4C25-A868-06A61B7FEF15}" srcOrd="0" destOrd="0" parTransId="{EEBAA30C-3D08-4EAA-9C9C-9398875CDB9C}" sibTransId="{F401CC69-593D-45AC-84D3-673E796C2688}"/>
    <dgm:cxn modelId="{C3B794EF-B33A-4FB7-82AC-2E5007613AC3}" srcId="{80CE97BC-FED2-4820-9414-946255010080}" destId="{BF1559CE-5082-4052-B358-300C93EDC073}" srcOrd="1" destOrd="0" parTransId="{5929E82F-5EF9-477B-A643-DD499B8C7649}" sibTransId="{4D8523BD-ECF2-4584-9742-59C669508982}"/>
    <dgm:cxn modelId="{BB280B2D-F131-414B-A298-DD396BA20985}" srcId="{97F0D417-B8F9-499A-A5EB-B041827D692D}" destId="{DA457059-009D-43FC-AD9F-DBC4195BF958}" srcOrd="0" destOrd="0" parTransId="{AE40DE53-C918-4154-96B9-30B82626C530}" sibTransId="{CCE47392-3AC4-40BF-BA01-E352D0EED4BC}"/>
    <dgm:cxn modelId="{7AF437AF-5919-4E77-8420-CAFF4CBBC062}" srcId="{80CE97BC-FED2-4820-9414-946255010080}" destId="{97F0D417-B8F9-499A-A5EB-B041827D692D}" srcOrd="2" destOrd="0" parTransId="{B82B96CC-FC04-4A20-AAEA-3D76D6268432}" sibTransId="{6EB50862-D0C7-4D00-9F7A-1051CEC9E36C}"/>
    <dgm:cxn modelId="{C8CBEF2D-37D4-40C8-8037-932B1660A3EB}" type="presOf" srcId="{BF1559CE-5082-4052-B358-300C93EDC073}" destId="{615C04BF-004F-48AB-8CB9-43F17B67F0A3}" srcOrd="0" destOrd="0" presId="urn:microsoft.com/office/officeart/2005/8/layout/vList2"/>
    <dgm:cxn modelId="{C925B1D5-1047-44C1-9778-F4E4A3431DC0}" srcId="{80CE97BC-FED2-4820-9414-946255010080}" destId="{3DE106C6-8824-4AEA-8F08-80DC99A3A7CE}" srcOrd="3" destOrd="0" parTransId="{609FD9AA-FE76-4AC9-923F-04A5F75E0149}" sibTransId="{DA7D17F6-3B7D-4E44-8A0F-3FD6B6669118}"/>
    <dgm:cxn modelId="{EBCC039D-9517-4369-9E37-7DCE638161EA}" type="presOf" srcId="{3DE106C6-8824-4AEA-8F08-80DC99A3A7CE}" destId="{D1DB8BE5-5F13-412A-82DF-6019918715FF}" srcOrd="0" destOrd="0" presId="urn:microsoft.com/office/officeart/2005/8/layout/vList2"/>
    <dgm:cxn modelId="{4EDA4710-60F6-4B40-BF29-4C8DD0A65CC8}" type="presOf" srcId="{7590089B-302F-4255-9F27-EEE9DFABDDCA}" destId="{78A8B268-22E4-4CEB-B1D1-E8133723ECF4}" srcOrd="0" destOrd="0" presId="urn:microsoft.com/office/officeart/2005/8/layout/vList2"/>
    <dgm:cxn modelId="{EA2D4A71-459D-4AE1-813F-4666120DAA12}" srcId="{659D570D-A9F9-4C25-A868-06A61B7FEF15}" destId="{7590089B-302F-4255-9F27-EEE9DFABDDCA}" srcOrd="0" destOrd="0" parTransId="{EFD78915-C57C-4D42-9FBC-64FFD33AB3C2}" sibTransId="{5D35C067-66A0-4CE6-B9C9-E39A64225E95}"/>
    <dgm:cxn modelId="{317C70A2-23C3-4B46-83A8-7E4B92C622BE}" type="presOf" srcId="{659D570D-A9F9-4C25-A868-06A61B7FEF15}" destId="{5109B05B-DF65-482A-8A02-E03AA8F470F4}" srcOrd="0" destOrd="0" presId="urn:microsoft.com/office/officeart/2005/8/layout/vList2"/>
    <dgm:cxn modelId="{C083B8F8-5917-4570-978D-6EA99BAA4EFB}" type="presParOf" srcId="{52F47049-2343-4423-8C7C-B05052D6898C}" destId="{5109B05B-DF65-482A-8A02-E03AA8F470F4}" srcOrd="0" destOrd="0" presId="urn:microsoft.com/office/officeart/2005/8/layout/vList2"/>
    <dgm:cxn modelId="{7FEA9B2F-4156-451A-8ADE-E3428C0DD5D4}" type="presParOf" srcId="{52F47049-2343-4423-8C7C-B05052D6898C}" destId="{78A8B268-22E4-4CEB-B1D1-E8133723ECF4}" srcOrd="1" destOrd="0" presId="urn:microsoft.com/office/officeart/2005/8/layout/vList2"/>
    <dgm:cxn modelId="{0AF9B8A7-320E-49AF-957A-D1C99A8C6BA4}" type="presParOf" srcId="{52F47049-2343-4423-8C7C-B05052D6898C}" destId="{615C04BF-004F-48AB-8CB9-43F17B67F0A3}" srcOrd="2" destOrd="0" presId="urn:microsoft.com/office/officeart/2005/8/layout/vList2"/>
    <dgm:cxn modelId="{44977627-D0E1-4E57-AE11-63480D1C7B8D}" type="presParOf" srcId="{52F47049-2343-4423-8C7C-B05052D6898C}" destId="{0AE406BD-F0AA-479A-B01B-A94A58044370}" srcOrd="3" destOrd="0" presId="urn:microsoft.com/office/officeart/2005/8/layout/vList2"/>
    <dgm:cxn modelId="{5BBCA44F-699F-415A-B3BB-6AC33395D1A6}" type="presParOf" srcId="{52F47049-2343-4423-8C7C-B05052D6898C}" destId="{6E25C461-B5ED-4247-944F-EFE3C457E759}" srcOrd="4" destOrd="0" presId="urn:microsoft.com/office/officeart/2005/8/layout/vList2"/>
    <dgm:cxn modelId="{B83680C4-6282-4FDF-8895-3DA9113A381B}" type="presParOf" srcId="{52F47049-2343-4423-8C7C-B05052D6898C}" destId="{2948FB55-7200-4908-9E3F-20808BEB57DF}" srcOrd="5" destOrd="0" presId="urn:microsoft.com/office/officeart/2005/8/layout/vList2"/>
    <dgm:cxn modelId="{E351D85F-FC60-4096-9046-2B8A2986DE1E}" type="presParOf" srcId="{52F47049-2343-4423-8C7C-B05052D6898C}" destId="{D1DB8BE5-5F13-412A-82DF-6019918715FF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35ABD4-3C8B-48F0-BE88-C48AADE51D76}">
      <dsp:nvSpPr>
        <dsp:cNvPr id="0" name=""/>
        <dsp:cNvSpPr/>
      </dsp:nvSpPr>
      <dsp:spPr>
        <a:xfrm rot="5400000">
          <a:off x="4516004" y="-977287"/>
          <a:ext cx="2160247" cy="52669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422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AR" sz="3200" kern="1200" dirty="0" smtClean="0"/>
            <a:t>Conocimiento frágil</a:t>
          </a:r>
          <a:endParaRPr lang="es-AR" sz="3200" kern="1200" dirty="0"/>
        </a:p>
        <a:p>
          <a:pPr marL="285750" lvl="1" indent="-285750" algn="l" defTabSz="1422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AR" sz="3200" kern="1200" dirty="0" smtClean="0"/>
            <a:t>Pensamiento pobre</a:t>
          </a:r>
          <a:endParaRPr lang="es-ES" sz="3200" kern="1200" dirty="0"/>
        </a:p>
      </dsp:txBody>
      <dsp:txXfrm rot="-5400000">
        <a:off x="2962656" y="681516"/>
        <a:ext cx="5161489" cy="1949337"/>
      </dsp:txXfrm>
    </dsp:sp>
    <dsp:sp modelId="{5433EE20-460A-4882-AAE9-10A8DF5DD849}">
      <dsp:nvSpPr>
        <dsp:cNvPr id="0" name=""/>
        <dsp:cNvSpPr/>
      </dsp:nvSpPr>
      <dsp:spPr>
        <a:xfrm>
          <a:off x="0" y="0"/>
          <a:ext cx="2962656" cy="331236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3200" kern="1200" dirty="0" smtClean="0"/>
            <a:t>Deficiencias de la educación:</a:t>
          </a:r>
          <a:endParaRPr lang="es-ES" sz="3200" kern="1200" dirty="0"/>
        </a:p>
      </dsp:txBody>
      <dsp:txXfrm>
        <a:off x="144625" y="144625"/>
        <a:ext cx="2673406" cy="302311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09B05B-DF65-482A-8A02-E03AA8F470F4}">
      <dsp:nvSpPr>
        <dsp:cNvPr id="0" name=""/>
        <dsp:cNvSpPr/>
      </dsp:nvSpPr>
      <dsp:spPr>
        <a:xfrm>
          <a:off x="0" y="74703"/>
          <a:ext cx="8229600" cy="5276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200" kern="1200" smtClean="0"/>
            <a:t>Formación experimental</a:t>
          </a:r>
          <a:endParaRPr lang="es-AR" sz="2200" kern="1200"/>
        </a:p>
      </dsp:txBody>
      <dsp:txXfrm>
        <a:off x="25759" y="100462"/>
        <a:ext cx="8178082" cy="476152"/>
      </dsp:txXfrm>
    </dsp:sp>
    <dsp:sp modelId="{78A8B268-22E4-4CEB-B1D1-E8133723ECF4}">
      <dsp:nvSpPr>
        <dsp:cNvPr id="0" name=""/>
        <dsp:cNvSpPr/>
      </dsp:nvSpPr>
      <dsp:spPr>
        <a:xfrm>
          <a:off x="0" y="602373"/>
          <a:ext cx="8229600" cy="5350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27940" rIns="156464" bIns="27940" numCol="1" spcCol="1270" anchor="t" anchorCtr="0">
          <a:noAutofit/>
        </a:bodyPr>
        <a:lstStyle/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AR" sz="1700" kern="1200" dirty="0" smtClean="0"/>
            <a:t>Trabajos de laboratorio o campo, operación de equipos, diseño de experimentos, toma de muestras, análisis de resultados…</a:t>
          </a:r>
          <a:endParaRPr lang="es-AR" sz="1700" kern="1200" dirty="0"/>
        </a:p>
      </dsp:txBody>
      <dsp:txXfrm>
        <a:off x="0" y="602373"/>
        <a:ext cx="8229600" cy="535095"/>
      </dsp:txXfrm>
    </dsp:sp>
    <dsp:sp modelId="{615C04BF-004F-48AB-8CB9-43F17B67F0A3}">
      <dsp:nvSpPr>
        <dsp:cNvPr id="0" name=""/>
        <dsp:cNvSpPr/>
      </dsp:nvSpPr>
      <dsp:spPr>
        <a:xfrm>
          <a:off x="0" y="1137468"/>
          <a:ext cx="8229600" cy="5276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200" kern="1200" smtClean="0"/>
            <a:t>Resolución de problemas en ingeniería: </a:t>
          </a:r>
          <a:endParaRPr lang="es-AR" sz="2200" kern="1200"/>
        </a:p>
      </dsp:txBody>
      <dsp:txXfrm>
        <a:off x="25759" y="1163227"/>
        <a:ext cx="8178082" cy="476152"/>
      </dsp:txXfrm>
    </dsp:sp>
    <dsp:sp modelId="{0AE406BD-F0AA-479A-B01B-A94A58044370}">
      <dsp:nvSpPr>
        <dsp:cNvPr id="0" name=""/>
        <dsp:cNvSpPr/>
      </dsp:nvSpPr>
      <dsp:spPr>
        <a:xfrm>
          <a:off x="0" y="1665138"/>
          <a:ext cx="8229600" cy="5350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27940" rIns="156464" bIns="27940" numCol="1" spcCol="1270" anchor="t" anchorCtr="0">
          <a:noAutofit/>
        </a:bodyPr>
        <a:lstStyle/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AR" sz="1700" kern="1200" dirty="0" smtClean="0"/>
            <a:t>Problemas abiertos de ingeniería, situaciones reales o hipotéticas suya solución requiere aplicación de conocimientos de las ciencias básicas y tecnologías</a:t>
          </a:r>
          <a:endParaRPr lang="es-AR" sz="1700" kern="1200" dirty="0"/>
        </a:p>
      </dsp:txBody>
      <dsp:txXfrm>
        <a:off x="0" y="1665138"/>
        <a:ext cx="8229600" cy="535095"/>
      </dsp:txXfrm>
    </dsp:sp>
    <dsp:sp modelId="{6E25C461-B5ED-4247-944F-EFE3C457E759}">
      <dsp:nvSpPr>
        <dsp:cNvPr id="0" name=""/>
        <dsp:cNvSpPr/>
      </dsp:nvSpPr>
      <dsp:spPr>
        <a:xfrm>
          <a:off x="0" y="2200233"/>
          <a:ext cx="8229600" cy="5276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200" kern="1200" smtClean="0"/>
            <a:t>Actividades de diseño y Proyectos: </a:t>
          </a:r>
          <a:endParaRPr lang="es-AR" sz="2200" kern="1200"/>
        </a:p>
      </dsp:txBody>
      <dsp:txXfrm>
        <a:off x="25759" y="2225992"/>
        <a:ext cx="8178082" cy="476152"/>
      </dsp:txXfrm>
    </dsp:sp>
    <dsp:sp modelId="{2948FB55-7200-4908-9E3F-20808BEB57DF}">
      <dsp:nvSpPr>
        <dsp:cNvPr id="0" name=""/>
        <dsp:cNvSpPr/>
      </dsp:nvSpPr>
      <dsp:spPr>
        <a:xfrm>
          <a:off x="0" y="2727903"/>
          <a:ext cx="8229600" cy="7741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27940" rIns="156464" bIns="27940" numCol="1" spcCol="1270" anchor="t" anchorCtr="0">
          <a:noAutofit/>
        </a:bodyPr>
        <a:lstStyle/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AR" sz="1700" kern="1200" dirty="0" smtClean="0"/>
            <a:t>Desarrollo de sistema, componente o proceso en respuesta a una determinada necesidad, optimizando el uso de recursos disponibles, y empleando los conocimientos de las ciencias básicas y de la ingeniería.</a:t>
          </a:r>
          <a:endParaRPr lang="es-AR" sz="1700" kern="1200" dirty="0"/>
        </a:p>
      </dsp:txBody>
      <dsp:txXfrm>
        <a:off x="0" y="2727903"/>
        <a:ext cx="8229600" cy="774180"/>
      </dsp:txXfrm>
    </dsp:sp>
    <dsp:sp modelId="{D1DB8BE5-5F13-412A-82DF-6019918715FF}">
      <dsp:nvSpPr>
        <dsp:cNvPr id="0" name=""/>
        <dsp:cNvSpPr/>
      </dsp:nvSpPr>
      <dsp:spPr>
        <a:xfrm>
          <a:off x="0" y="3502083"/>
          <a:ext cx="8229600" cy="5276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200" kern="1200" smtClean="0"/>
            <a:t>Práctica Profesional Supervisada</a:t>
          </a:r>
          <a:endParaRPr lang="es-AR" sz="2200" kern="1200"/>
        </a:p>
      </dsp:txBody>
      <dsp:txXfrm>
        <a:off x="25759" y="3527842"/>
        <a:ext cx="8178082" cy="4761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B1CBB3-E87B-4505-A286-EBBA5A8E0601}" type="datetimeFigureOut">
              <a:rPr lang="es-AR" smtClean="0"/>
              <a:t>26/04/2017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CD3478-A36A-42F8-B9A7-F96F9452EA15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8902625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sz="9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DD2797A-B908-449D-936F-15363FA5BBED}" type="slidenum">
              <a:rPr lang="es-ES" smtClean="0"/>
              <a:pPr>
                <a:defRPr/>
              </a:pPr>
              <a:t>2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ES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BD61AA9-37B9-4C58-966E-06DAB0FB718B}" type="slidenum">
              <a:rPr lang="es-ES" smtClean="0"/>
              <a:pPr>
                <a:defRPr/>
              </a:pPr>
              <a:t>3</a:t>
            </a:fld>
            <a:endParaRPr 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dirty="0" smtClean="0"/>
          </a:p>
        </p:txBody>
      </p:sp>
      <p:sp>
        <p:nvSpPr>
          <p:cNvPr id="24579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02393F6-15D9-45C2-B95A-0B27DD53AD1C}" type="slidenum">
              <a:rPr lang="es-E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s-ES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s-ES" dirty="0" smtClean="0"/>
              <a:t> 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DF7828-3264-48F8-ADE7-F43985305D7D}" type="slidenum">
              <a:rPr lang="es-ES" smtClean="0"/>
              <a:pPr>
                <a:defRPr/>
              </a:pPr>
              <a:t>7</a:t>
            </a:fld>
            <a:endParaRPr lang="es-E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4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ES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2202B3B-AA91-46C7-B94C-92FA86A5BB3C}" type="slidenum">
              <a:rPr lang="es-ES" smtClean="0"/>
              <a:pPr>
                <a:defRPr/>
              </a:pPr>
              <a:t>9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C77DF-BB6A-42BF-9D06-EAC7E25CA2B3}" type="datetimeFigureOut">
              <a:rPr lang="es-AR" smtClean="0"/>
              <a:t>26/04/2017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C2888-C1EE-48AD-97DC-420157CC97D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460754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C77DF-BB6A-42BF-9D06-EAC7E25CA2B3}" type="datetimeFigureOut">
              <a:rPr lang="es-AR" smtClean="0"/>
              <a:t>26/04/2017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C2888-C1EE-48AD-97DC-420157CC97D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326847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C77DF-BB6A-42BF-9D06-EAC7E25CA2B3}" type="datetimeFigureOut">
              <a:rPr lang="es-AR" smtClean="0"/>
              <a:t>26/04/2017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C2888-C1EE-48AD-97DC-420157CC97D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715334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C77DF-BB6A-42BF-9D06-EAC7E25CA2B3}" type="datetimeFigureOut">
              <a:rPr lang="es-AR" smtClean="0"/>
              <a:t>26/04/2017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C2888-C1EE-48AD-97DC-420157CC97D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95655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C77DF-BB6A-42BF-9D06-EAC7E25CA2B3}" type="datetimeFigureOut">
              <a:rPr lang="es-AR" smtClean="0"/>
              <a:t>26/04/2017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C2888-C1EE-48AD-97DC-420157CC97D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066768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C77DF-BB6A-42BF-9D06-EAC7E25CA2B3}" type="datetimeFigureOut">
              <a:rPr lang="es-AR" smtClean="0"/>
              <a:t>26/04/2017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C2888-C1EE-48AD-97DC-420157CC97D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18670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C77DF-BB6A-42BF-9D06-EAC7E25CA2B3}" type="datetimeFigureOut">
              <a:rPr lang="es-AR" smtClean="0"/>
              <a:t>26/04/2017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C2888-C1EE-48AD-97DC-420157CC97D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6559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C77DF-BB6A-42BF-9D06-EAC7E25CA2B3}" type="datetimeFigureOut">
              <a:rPr lang="es-AR" smtClean="0"/>
              <a:t>26/04/2017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C2888-C1EE-48AD-97DC-420157CC97D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828716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C77DF-BB6A-42BF-9D06-EAC7E25CA2B3}" type="datetimeFigureOut">
              <a:rPr lang="es-AR" smtClean="0"/>
              <a:t>26/04/2017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C2888-C1EE-48AD-97DC-420157CC97D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455294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C77DF-BB6A-42BF-9D06-EAC7E25CA2B3}" type="datetimeFigureOut">
              <a:rPr lang="es-AR" smtClean="0"/>
              <a:t>26/04/2017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C2888-C1EE-48AD-97DC-420157CC97D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537872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C77DF-BB6A-42BF-9D06-EAC7E25CA2B3}" type="datetimeFigureOut">
              <a:rPr lang="es-AR" smtClean="0"/>
              <a:t>26/04/2017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C2888-C1EE-48AD-97DC-420157CC97D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73914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4C77DF-BB6A-42BF-9D06-EAC7E25CA2B3}" type="datetimeFigureOut">
              <a:rPr lang="es-AR" smtClean="0"/>
              <a:t>26/04/2017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9C2888-C1EE-48AD-97DC-420157CC97D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399986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z.harvard.edu/" TargetMode="Externa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hyperlink" Target="http://www.gse.harvard.edu/faculty/david-perkins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AR" dirty="0" smtClean="0"/>
              <a:t>Enseñanza para la comprensión y aprendizaje activo</a:t>
            </a:r>
            <a:endParaRPr lang="es-AR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AR" dirty="0" smtClean="0"/>
              <a:t>Curso de Formación Pedagógica para Docentes de la FI</a:t>
            </a:r>
          </a:p>
          <a:p>
            <a:r>
              <a:rPr lang="es-AR" dirty="0" smtClean="0"/>
              <a:t>2017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9776623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sz="4000" dirty="0" smtClean="0"/>
              <a:t>Bibliografía utilizada</a:t>
            </a:r>
            <a:endParaRPr lang="es-AR" sz="40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s-AR" sz="2000" dirty="0" smtClean="0"/>
              <a:t>BAIN, Ken, (2005)  “Lo que hacen los mejores profesores universitarios”. Universidad de Valencia, España. </a:t>
            </a:r>
          </a:p>
          <a:p>
            <a:r>
              <a:rPr lang="es-AR" sz="2000" dirty="0" smtClean="0"/>
              <a:t>PERKINS, David (1997): "La escuela inteligente", </a:t>
            </a:r>
            <a:r>
              <a:rPr lang="es-AR" sz="2000" dirty="0" err="1" smtClean="0"/>
              <a:t>Gedisa</a:t>
            </a:r>
            <a:r>
              <a:rPr lang="es-AR" sz="2000" dirty="0" smtClean="0"/>
              <a:t>, Barcelona. </a:t>
            </a:r>
          </a:p>
          <a:p>
            <a:r>
              <a:rPr lang="es-AR" sz="2000" dirty="0" smtClean="0"/>
              <a:t>RESNICK, L. y KLOPFER, L.(1996): “Cognición y currículum”. </a:t>
            </a:r>
            <a:r>
              <a:rPr lang="es-AR" sz="2000" dirty="0" err="1" smtClean="0"/>
              <a:t>Aique</a:t>
            </a:r>
            <a:r>
              <a:rPr lang="es-AR" sz="2000" dirty="0" smtClean="0"/>
              <a:t>, Bs. As.</a:t>
            </a:r>
          </a:p>
          <a:p>
            <a:r>
              <a:rPr lang="es-AR" sz="2000" dirty="0" smtClean="0"/>
              <a:t>FINKEL, Don (2008): “Dar clases con la boca cerrada” Universidad de Valencia, España. </a:t>
            </a:r>
          </a:p>
          <a:p>
            <a:r>
              <a:rPr lang="es-AR" sz="2000" dirty="0" smtClean="0"/>
              <a:t>TONUCCI Francesco (1988) ·”Niño se nace”, REI Argentina, Buenos Aires .</a:t>
            </a:r>
          </a:p>
        </p:txBody>
      </p:sp>
    </p:spTree>
    <p:extLst>
      <p:ext uri="{BB962C8B-B14F-4D97-AF65-F5344CB8AC3E}">
        <p14:creationId xmlns:p14="http://schemas.microsoft.com/office/powerpoint/2010/main" val="2042247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AR" dirty="0" smtClean="0"/>
              <a:t>Modelo tradicional del profesor </a:t>
            </a:r>
            <a:r>
              <a:rPr lang="es-AR" dirty="0" smtClean="0"/>
              <a:t>universitario</a:t>
            </a:r>
            <a:endParaRPr lang="es-ES" dirty="0"/>
          </a:p>
        </p:txBody>
      </p:sp>
      <p:sp>
        <p:nvSpPr>
          <p:cNvPr id="23557" name="AutoShape 10"/>
          <p:cNvSpPr>
            <a:spLocks noChangeArrowheads="1"/>
          </p:cNvSpPr>
          <p:nvPr/>
        </p:nvSpPr>
        <p:spPr bwMode="auto">
          <a:xfrm>
            <a:off x="250825" y="2492375"/>
            <a:ext cx="5545311" cy="1584325"/>
          </a:xfrm>
          <a:prstGeom prst="ellipseRibbon">
            <a:avLst>
              <a:gd name="adj1" fmla="val 25000"/>
              <a:gd name="adj2" fmla="val 50000"/>
              <a:gd name="adj3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s-AR" sz="2800">
                <a:latin typeface="Lucida Calligraphy" pitchFamily="66" charset="0"/>
              </a:rPr>
              <a:t>Narración</a:t>
            </a:r>
            <a:endParaRPr lang="es-ES" sz="2800">
              <a:latin typeface="Lucida Calligraphy" pitchFamily="66" charset="0"/>
            </a:endParaRPr>
          </a:p>
        </p:txBody>
      </p:sp>
      <p:pic>
        <p:nvPicPr>
          <p:cNvPr id="23558" name="8 Imagen" descr="dar clases con la boca cerrada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4008" y="1736725"/>
            <a:ext cx="3065462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653136"/>
            <a:ext cx="1341637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4465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3 Marcador de contenido" descr="clase-magistral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857375" y="214313"/>
            <a:ext cx="5643563" cy="5716587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25602" name="5 CuadroTexto"/>
          <p:cNvSpPr txBox="1">
            <a:spLocks noChangeArrowheads="1"/>
          </p:cNvSpPr>
          <p:nvPr/>
        </p:nvSpPr>
        <p:spPr bwMode="auto">
          <a:xfrm>
            <a:off x="2286000" y="5929313"/>
            <a:ext cx="5000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1400">
                <a:latin typeface="Calibri" pitchFamily="34" charset="0"/>
              </a:rPr>
              <a:t>Frato, “La escuela de la naturaleza” (1984)</a:t>
            </a:r>
          </a:p>
        </p:txBody>
      </p:sp>
    </p:spTree>
    <p:extLst>
      <p:ext uri="{BB962C8B-B14F-4D97-AF65-F5344CB8AC3E}">
        <p14:creationId xmlns:p14="http://schemas.microsoft.com/office/powerpoint/2010/main" val="3720392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1 Título"/>
          <p:cNvSpPr>
            <a:spLocks noGrp="1"/>
          </p:cNvSpPr>
          <p:nvPr>
            <p:ph type="title"/>
          </p:nvPr>
        </p:nvSpPr>
        <p:spPr>
          <a:xfrm>
            <a:off x="251520" y="332656"/>
            <a:ext cx="8604250" cy="1080119"/>
          </a:xfrm>
        </p:spPr>
        <p:txBody>
          <a:bodyPr>
            <a:noAutofit/>
          </a:bodyPr>
          <a:lstStyle/>
          <a:p>
            <a:pPr eaLnBrk="1" hangingPunct="1"/>
            <a:r>
              <a:rPr lang="es-ES" dirty="0" smtClean="0"/>
              <a:t>Proyecto </a:t>
            </a:r>
            <a:r>
              <a:rPr lang="es-ES" dirty="0" smtClean="0"/>
              <a:t>de Enseñanza para la </a:t>
            </a:r>
            <a:r>
              <a:rPr lang="es-ES" dirty="0" smtClean="0"/>
              <a:t>Comprensión</a:t>
            </a:r>
            <a:endParaRPr lang="es-ES" sz="3200" dirty="0" smtClean="0"/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2396174"/>
              </p:ext>
            </p:extLst>
          </p:nvPr>
        </p:nvGraphicFramePr>
        <p:xfrm>
          <a:off x="467544" y="2839234"/>
          <a:ext cx="8229600" cy="33123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1 CuadroTexto"/>
          <p:cNvSpPr txBox="1"/>
          <p:nvPr/>
        </p:nvSpPr>
        <p:spPr>
          <a:xfrm>
            <a:off x="3635896" y="1700808"/>
            <a:ext cx="5184576" cy="14773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AR" dirty="0" err="1" smtClean="0"/>
              <a:t>Proyect</a:t>
            </a:r>
            <a:r>
              <a:rPr lang="es-AR" dirty="0" smtClean="0"/>
              <a:t> Zero (Escuela de Graduados de Educación -Harvard) </a:t>
            </a:r>
          </a:p>
          <a:p>
            <a:r>
              <a:rPr lang="es-AR" dirty="0" smtClean="0"/>
              <a:t>Fundadores: David </a:t>
            </a:r>
            <a:r>
              <a:rPr lang="es-AR" dirty="0" err="1" smtClean="0"/>
              <a:t>Perkins</a:t>
            </a:r>
            <a:r>
              <a:rPr lang="es-AR" dirty="0" smtClean="0"/>
              <a:t> y Howard Gardner</a:t>
            </a:r>
          </a:p>
          <a:p>
            <a:r>
              <a:rPr lang="es-AR" dirty="0" smtClean="0">
                <a:hlinkClick r:id="rId8"/>
              </a:rPr>
              <a:t>http://www.pz.harvard.edu</a:t>
            </a:r>
            <a:endParaRPr lang="es-AR" dirty="0" smtClean="0"/>
          </a:p>
          <a:p>
            <a:r>
              <a:rPr lang="es-AR" dirty="0" smtClean="0">
                <a:hlinkClick r:id="rId9"/>
              </a:rPr>
              <a:t>http://www.gse.harvard.edu/faculty/david-perkins</a:t>
            </a:r>
            <a:r>
              <a:rPr lang="es-AR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60575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1 Título"/>
          <p:cNvSpPr>
            <a:spLocks noGrp="1"/>
          </p:cNvSpPr>
          <p:nvPr>
            <p:ph type="title"/>
          </p:nvPr>
        </p:nvSpPr>
        <p:spPr>
          <a:xfrm>
            <a:off x="428625" y="285750"/>
            <a:ext cx="8229600" cy="785813"/>
          </a:xfrm>
        </p:spPr>
        <p:txBody>
          <a:bodyPr/>
          <a:lstStyle/>
          <a:p>
            <a:pPr eaLnBrk="1" hangingPunct="1"/>
            <a:r>
              <a:rPr lang="es-ES" dirty="0" smtClean="0"/>
              <a:t>Conocimiento frágil</a:t>
            </a:r>
          </a:p>
        </p:txBody>
      </p:sp>
      <p:sp>
        <p:nvSpPr>
          <p:cNvPr id="33794" name="2 Marcador de contenido"/>
          <p:cNvSpPr>
            <a:spLocks noGrp="1"/>
          </p:cNvSpPr>
          <p:nvPr>
            <p:ph idx="1"/>
          </p:nvPr>
        </p:nvSpPr>
        <p:spPr>
          <a:xfrm>
            <a:off x="428625" y="1857375"/>
            <a:ext cx="8229600" cy="4268788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endParaRPr lang="es-AR" sz="1600" smtClean="0"/>
          </a:p>
          <a:p>
            <a:pPr eaLnBrk="1" hangingPunct="1">
              <a:buFont typeface="Arial" charset="0"/>
              <a:buNone/>
            </a:pPr>
            <a:endParaRPr lang="es-ES" smtClean="0"/>
          </a:p>
          <a:p>
            <a:pPr eaLnBrk="1" hangingPunct="1"/>
            <a:endParaRPr lang="es-ES" smtClean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785813" y="1143000"/>
          <a:ext cx="8001056" cy="50720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7586"/>
                <a:gridCol w="4643470"/>
              </a:tblGrid>
              <a:tr h="574673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2400" dirty="0" smtClean="0"/>
                        <a:t>Conocimiento olvidado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2400" dirty="0" smtClean="0"/>
                        <a:t>no se recuerda</a:t>
                      </a:r>
                    </a:p>
                  </a:txBody>
                  <a:tcPr/>
                </a:tc>
              </a:tr>
              <a:tr h="1293013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2400" dirty="0" smtClean="0"/>
                        <a:t>Conocimiento inerte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2400" dirty="0" smtClean="0"/>
                        <a:t>se recuerda para aprobar exámenes pero es inerte, no se aplica en otras situaciones</a:t>
                      </a:r>
                    </a:p>
                  </a:txBody>
                  <a:tcPr/>
                </a:tc>
              </a:tr>
              <a:tr h="2083187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2400" dirty="0" smtClean="0"/>
                        <a:t>Conocimiento ingenuo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2400" dirty="0" smtClean="0"/>
                        <a:t>teorías ingenuas que persisten incluso después de haber recibido instrucción destinada especialmente a proporcionar nuevas teorías</a:t>
                      </a:r>
                    </a:p>
                  </a:txBody>
                  <a:tcPr/>
                </a:tc>
              </a:tr>
              <a:tr h="1121224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2400" dirty="0" smtClean="0"/>
                        <a:t>Conocimiento ritual</a:t>
                      </a:r>
                      <a:endParaRPr lang="es-E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2400" dirty="0" smtClean="0"/>
                        <a:t>conocimientos que solo sirven para cumplir con tareas académicas</a:t>
                      </a:r>
                      <a:endParaRPr lang="es-ES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4362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s-AR" dirty="0"/>
              <a:t>Metas de la educación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108719"/>
          </a:xfrm>
        </p:spPr>
        <p:txBody>
          <a:bodyPr>
            <a:normAutofit/>
          </a:bodyPr>
          <a:lstStyle/>
          <a:p>
            <a:pPr marL="457200" lvl="1" indent="-457200" defTabSz="12001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itchFamily="2" charset="2"/>
              <a:buChar char="q"/>
            </a:pPr>
            <a:r>
              <a:rPr lang="es-AR" sz="2700" dirty="0"/>
              <a:t>Retener</a:t>
            </a:r>
            <a:endParaRPr lang="es-ES" sz="2700" dirty="0"/>
          </a:p>
          <a:p>
            <a:pPr marL="457200" lvl="1" indent="-457200" defTabSz="12001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itchFamily="2" charset="2"/>
              <a:buChar char="q"/>
            </a:pPr>
            <a:r>
              <a:rPr lang="es-AR" sz="2700" dirty="0"/>
              <a:t>Comprender </a:t>
            </a:r>
            <a:r>
              <a:rPr lang="es-AR" sz="2700" dirty="0" smtClean="0"/>
              <a:t>- Usar </a:t>
            </a:r>
            <a:r>
              <a:rPr lang="es-AR" sz="2700" dirty="0"/>
              <a:t>activamente el </a:t>
            </a:r>
            <a:r>
              <a:rPr lang="es-AR" sz="2700" dirty="0" smtClean="0"/>
              <a:t>conocimiento</a:t>
            </a:r>
          </a:p>
          <a:p>
            <a:pPr marL="0" lvl="1" indent="0" defTabSz="12001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None/>
            </a:pPr>
            <a:endParaRPr lang="es-AR" sz="2700" dirty="0" smtClean="0"/>
          </a:p>
          <a:p>
            <a:pPr marL="0" lvl="1" indent="0" defTabSz="12001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None/>
            </a:pPr>
            <a:endParaRPr lang="es-AR" dirty="0" smtClean="0"/>
          </a:p>
          <a:p>
            <a:pPr marL="0" lvl="1" indent="0" defTabSz="12001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None/>
            </a:pPr>
            <a:endParaRPr lang="es-AR" dirty="0"/>
          </a:p>
        </p:txBody>
      </p:sp>
      <p:sp>
        <p:nvSpPr>
          <p:cNvPr id="10" name="9 CuadroTexto"/>
          <p:cNvSpPr txBox="1"/>
          <p:nvPr/>
        </p:nvSpPr>
        <p:spPr>
          <a:xfrm>
            <a:off x="755576" y="3074761"/>
            <a:ext cx="446449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dirty="0" smtClean="0"/>
              <a:t>Para aprender, los alumnos deben tener la posibilidad de usar activamente la nueva información por sí mismos y experimentar sus efectos sobre su propio desempeño. </a:t>
            </a:r>
          </a:p>
          <a:p>
            <a:r>
              <a:rPr lang="es-AR" sz="2000" dirty="0" smtClean="0"/>
              <a:t>Si no tienen esa posibilidad, y la información no se usa para resolver problemas, a menudo lo que aprenden  permanece “inerte” (</a:t>
            </a:r>
            <a:r>
              <a:rPr lang="es-AR" sz="2000" dirty="0" err="1" smtClean="0"/>
              <a:t>Whitehead</a:t>
            </a:r>
            <a:r>
              <a:rPr lang="es-AR" sz="2000" dirty="0" smtClean="0"/>
              <a:t>, 1929).</a:t>
            </a:r>
            <a:endParaRPr lang="es-AR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074761"/>
            <a:ext cx="2835211" cy="2645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40181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2 Imagen" descr="Pirámide del aprendizaje CODY BLAIR.jpg"/>
          <p:cNvPicPr>
            <a:picLocks noGrp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395288" y="188913"/>
            <a:ext cx="8501062" cy="6192837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365661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AR" dirty="0" smtClean="0"/>
              <a:t>Formación práctica en carreras de Bioingeniería (ME)</a:t>
            </a:r>
            <a:endParaRPr lang="es-AR" dirty="0"/>
          </a:p>
        </p:txBody>
      </p:sp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8224191"/>
              </p:ext>
            </p:extLst>
          </p:nvPr>
        </p:nvGraphicFramePr>
        <p:xfrm>
          <a:off x="457200" y="1628800"/>
          <a:ext cx="8229600" cy="41044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CuadroTexto"/>
          <p:cNvSpPr txBox="1"/>
          <p:nvPr/>
        </p:nvSpPr>
        <p:spPr>
          <a:xfrm>
            <a:off x="4572000" y="5822212"/>
            <a:ext cx="4104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dirty="0" smtClean="0"/>
              <a:t>No incluye resolución de problemas tipo o rutinarios de las ciencias básicas</a:t>
            </a:r>
            <a:endParaRPr lang="es-AR" sz="1600" dirty="0"/>
          </a:p>
        </p:txBody>
      </p:sp>
    </p:spTree>
    <p:extLst>
      <p:ext uri="{BB962C8B-B14F-4D97-AF65-F5344CB8AC3E}">
        <p14:creationId xmlns:p14="http://schemas.microsoft.com/office/powerpoint/2010/main" val="15647811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49" name="5 Imagen" descr="libro_bain.jpe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66505" y="702275"/>
            <a:ext cx="2674388" cy="3744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908720"/>
            <a:ext cx="5482952" cy="4896544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s-AR" sz="2800" i="1" dirty="0" smtClean="0">
                <a:latin typeface="Bell MT" pitchFamily="18" charset="0"/>
              </a:rPr>
              <a:t>“las personas aprenden enfrentándose a problemas importantes, atractivos o intrigantes, a tareas auténticas que les plantearán un desafío a la hora de tratar con ideas nuevas, recapacitar sus supuestos y examinar sus modelos mentales de la realidad. Son condiciones exigentes pero útiles, en las que los estudiantes experimentan una situación de control sobre su propia educación”</a:t>
            </a:r>
            <a:endParaRPr lang="es-ES" dirty="0"/>
          </a:p>
        </p:txBody>
      </p:sp>
      <p:pic>
        <p:nvPicPr>
          <p:cNvPr id="78854" name="6 Imagen" descr="Bain Lo que hacen los mejores...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66505" y="4437112"/>
            <a:ext cx="2481014" cy="1758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4964664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476</Words>
  <Application>Microsoft Office PowerPoint</Application>
  <PresentationFormat>Presentación en pantalla (4:3)</PresentationFormat>
  <Paragraphs>52</Paragraphs>
  <Slides>10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Tema de Office</vt:lpstr>
      <vt:lpstr>Enseñanza para la comprensión y aprendizaje activo</vt:lpstr>
      <vt:lpstr>Modelo tradicional del profesor universitario</vt:lpstr>
      <vt:lpstr>Presentación de PowerPoint</vt:lpstr>
      <vt:lpstr>Proyecto de Enseñanza para la Comprensión</vt:lpstr>
      <vt:lpstr>Conocimiento frágil</vt:lpstr>
      <vt:lpstr>Metas de la educación</vt:lpstr>
      <vt:lpstr>Presentación de PowerPoint</vt:lpstr>
      <vt:lpstr>Formación práctica en carreras de Bioingeniería (ME)</vt:lpstr>
      <vt:lpstr>Presentación de PowerPoint</vt:lpstr>
      <vt:lpstr>Bibliografía utilizada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Asesoría Pedagógica</dc:creator>
  <cp:lastModifiedBy>Asesoría Pedagógica</cp:lastModifiedBy>
  <cp:revision>10</cp:revision>
  <dcterms:created xsi:type="dcterms:W3CDTF">2017-04-26T15:55:17Z</dcterms:created>
  <dcterms:modified xsi:type="dcterms:W3CDTF">2017-04-26T16:46:03Z</dcterms:modified>
</cp:coreProperties>
</file>